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</p:sldMasterIdLst>
  <p:notesMasterIdLst>
    <p:notesMasterId r:id="rId17"/>
  </p:notesMasterIdLst>
  <p:sldIdLst>
    <p:sldId id="256" r:id="rId2"/>
    <p:sldId id="258" r:id="rId3"/>
    <p:sldId id="281" r:id="rId4"/>
    <p:sldId id="270" r:id="rId5"/>
    <p:sldId id="289" r:id="rId6"/>
    <p:sldId id="291" r:id="rId7"/>
    <p:sldId id="290" r:id="rId8"/>
    <p:sldId id="283" r:id="rId9"/>
    <p:sldId id="284" r:id="rId10"/>
    <p:sldId id="285" r:id="rId11"/>
    <p:sldId id="286" r:id="rId12"/>
    <p:sldId id="287" r:id="rId13"/>
    <p:sldId id="288" r:id="rId14"/>
    <p:sldId id="272" r:id="rId15"/>
    <p:sldId id="271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neesha Gunathilaka" initials="MG" lastIdx="1" clrIdx="0">
    <p:extLst>
      <p:ext uri="{19B8F6BF-5375-455C-9EA6-DF929625EA0E}">
        <p15:presenceInfo xmlns:p15="http://schemas.microsoft.com/office/powerpoint/2012/main" userId="Maneesha Gunathilak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04" autoAdjust="0"/>
    <p:restoredTop sz="94118" autoAdjust="0"/>
  </p:normalViewPr>
  <p:slideViewPr>
    <p:cSldViewPr snapToGrid="0">
      <p:cViewPr varScale="1">
        <p:scale>
          <a:sx n="48" d="100"/>
          <a:sy n="48" d="100"/>
        </p:scale>
        <p:origin x="62" y="6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CD7A44-2CA0-4817-9E4C-2BFBF8B330BA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D5C365-20EA-4B61-B7BD-5E97F5EEC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3544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D5C365-20EA-4B61-B7BD-5E97F5EEC75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6966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D5C365-20EA-4B61-B7BD-5E97F5EEC75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575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D5C365-20EA-4B61-B7BD-5E97F5EEC75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6403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D5C365-20EA-4B61-B7BD-5E97F5EEC75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050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Haar can detect face only if the face orientation does not exceed above 30o in all other directions. The AdaBoost classifier is used to produce a better result in a less computation time.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D5C365-20EA-4B61-B7BD-5E97F5EEC75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5381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C6DE9-85D4-4186-9DFF-56FCFE083EAE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1D357-BEB1-4CE0-B824-E2C8196192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7809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C6DE9-85D4-4186-9DFF-56FCFE083EAE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1D357-BEB1-4CE0-B824-E2C8196192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43833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C6DE9-85D4-4186-9DFF-56FCFE083EAE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1D357-BEB1-4CE0-B824-E2C8196192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3681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C6DE9-85D4-4186-9DFF-56FCFE083EAE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1D357-BEB1-4CE0-B824-E2C8196192E7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1750637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C6DE9-85D4-4186-9DFF-56FCFE083EAE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1D357-BEB1-4CE0-B824-E2C8196192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69467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C6DE9-85D4-4186-9DFF-56FCFE083EAE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1D357-BEB1-4CE0-B824-E2C8196192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387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C6DE9-85D4-4186-9DFF-56FCFE083EAE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1D357-BEB1-4CE0-B824-E2C8196192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7772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C6DE9-85D4-4186-9DFF-56FCFE083EAE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1D357-BEB1-4CE0-B824-E2C8196192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8452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C6DE9-85D4-4186-9DFF-56FCFE083EAE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1D357-BEB1-4CE0-B824-E2C8196192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2768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C6DE9-85D4-4186-9DFF-56FCFE083EAE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1D357-BEB1-4CE0-B824-E2C8196192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3920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C6DE9-85D4-4186-9DFF-56FCFE083EAE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1D357-BEB1-4CE0-B824-E2C8196192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8814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C6DE9-85D4-4186-9DFF-56FCFE083EAE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1D357-BEB1-4CE0-B824-E2C8196192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4651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C6DE9-85D4-4186-9DFF-56FCFE083EAE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1D357-BEB1-4CE0-B824-E2C8196192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6006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C6DE9-85D4-4186-9DFF-56FCFE083EAE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1D357-BEB1-4CE0-B824-E2C8196192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2020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C6DE9-85D4-4186-9DFF-56FCFE083EAE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1D357-BEB1-4CE0-B824-E2C8196192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3327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C6DE9-85D4-4186-9DFF-56FCFE083EAE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1D357-BEB1-4CE0-B824-E2C8196192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8929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C6DE9-85D4-4186-9DFF-56FCFE083EAE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1D357-BEB1-4CE0-B824-E2C8196192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7401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5D3C6DE9-85D4-4186-9DFF-56FCFE083EAE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E1D357-BEB1-4CE0-B824-E2C8196192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2705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  <p:sldLayoutId id="2147483694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7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7E8DAC-40D7-48B4-91D9-6845664B2D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648070"/>
            <a:ext cx="9982200" cy="970949"/>
          </a:xfrm>
        </p:spPr>
        <p:txBody>
          <a:bodyPr>
            <a:normAutofit/>
          </a:bodyPr>
          <a:lstStyle/>
          <a:p>
            <a:r>
              <a:rPr lang="en-US" sz="5400" b="1" dirty="0"/>
              <a:t>Suspicious Face Recognition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025822-BB30-4740-934C-A09526333CA7}"/>
              </a:ext>
            </a:extLst>
          </p:cNvPr>
          <p:cNvSpPr txBox="1"/>
          <p:nvPr/>
        </p:nvSpPr>
        <p:spPr>
          <a:xfrm>
            <a:off x="5676900" y="1523170"/>
            <a:ext cx="57402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in computer-based academic lab monitoring</a:t>
            </a:r>
          </a:p>
          <a:p>
            <a:pPr algn="ctr"/>
            <a:endParaRPr lang="en-US" i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30E167-8821-440A-ACC7-3A96E852FCC1}"/>
              </a:ext>
            </a:extLst>
          </p:cNvPr>
          <p:cNvSpPr txBox="1"/>
          <p:nvPr/>
        </p:nvSpPr>
        <p:spPr>
          <a:xfrm>
            <a:off x="9392575" y="5986813"/>
            <a:ext cx="23792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Ahmed M.H.A</a:t>
            </a:r>
          </a:p>
          <a:p>
            <a:r>
              <a:rPr lang="en-US" dirty="0"/>
              <a:t>190028C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ADD66B6-8D8A-E9F4-1542-20D5C898EBE3}"/>
              </a:ext>
            </a:extLst>
          </p:cNvPr>
          <p:cNvGrpSpPr/>
          <p:nvPr/>
        </p:nvGrpSpPr>
        <p:grpSpPr>
          <a:xfrm>
            <a:off x="-3558143" y="1988351"/>
            <a:ext cx="13872574" cy="4013621"/>
            <a:chOff x="-3558143" y="1988351"/>
            <a:chExt cx="13872574" cy="4013621"/>
          </a:xfrm>
        </p:grpSpPr>
        <p:pic>
          <p:nvPicPr>
            <p:cNvPr id="5" name="Picture 4" descr="A picture containing text, computer, desk&#10;&#10;Description automatically generated">
              <a:extLst>
                <a:ext uri="{FF2B5EF4-FFF2-40B4-BE49-F238E27FC236}">
                  <a16:creationId xmlns:a16="http://schemas.microsoft.com/office/drawing/2014/main" id="{BFAFE20E-1D9E-096C-9EAD-00265885D9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5725" y="1988351"/>
              <a:ext cx="6418706" cy="3996677"/>
            </a:xfrm>
            <a:prstGeom prst="rect">
              <a:avLst/>
            </a:prstGeom>
          </p:spPr>
        </p:pic>
        <p:pic>
          <p:nvPicPr>
            <p:cNvPr id="11" name="Picture 10" descr="A picture containing head covering, staring&#10;&#10;Description automatically generated">
              <a:extLst>
                <a:ext uri="{FF2B5EF4-FFF2-40B4-BE49-F238E27FC236}">
                  <a16:creationId xmlns:a16="http://schemas.microsoft.com/office/drawing/2014/main" id="{A198AEBD-CC49-CC07-B268-BC47E3B763B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558143" y="1988351"/>
              <a:ext cx="7453868" cy="40136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210924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6EDDFA-FDED-5A4E-096E-5CDF42951F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400" y="196538"/>
            <a:ext cx="12152670" cy="1280890"/>
          </a:xfrm>
        </p:spPr>
        <p:txBody>
          <a:bodyPr>
            <a:noAutofit/>
          </a:bodyPr>
          <a:lstStyle/>
          <a:p>
            <a:r>
              <a:rPr lang="en-US" sz="4000" b="1" dirty="0"/>
              <a:t>Research on </a:t>
            </a:r>
            <a:br>
              <a:rPr lang="en-US" sz="4000" b="1" dirty="0"/>
            </a:br>
            <a:r>
              <a:rPr lang="en-US" sz="2400" b="1" dirty="0"/>
              <a:t>		</a:t>
            </a:r>
            <a:r>
              <a:rPr lang="en-US" sz="1800" b="1" dirty="0"/>
              <a:t>Automated Invigilation System for Detection of Suspicious Activities during 	Examinations </a:t>
            </a:r>
            <a:r>
              <a:rPr lang="en-US" sz="1800" b="1" baseline="30000" dirty="0"/>
              <a:t>3</a:t>
            </a:r>
            <a:r>
              <a:rPr lang="en-US" sz="1800" b="1" dirty="0"/>
              <a:t> </a:t>
            </a:r>
            <a:r>
              <a:rPr lang="en-US" sz="1800" b="1" i="1" dirty="0"/>
              <a:t> </a:t>
            </a:r>
            <a:br>
              <a:rPr lang="en-US" sz="4800" b="1" i="1" dirty="0"/>
            </a:br>
            <a:r>
              <a:rPr lang="en-US" sz="4800" b="1" i="1" dirty="0"/>
              <a:t>		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66AF45-9662-5EC8-03A5-4360EE49F1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8869" y="1821994"/>
            <a:ext cx="10384945" cy="3573971"/>
          </a:xfrm>
        </p:spPr>
        <p:txBody>
          <a:bodyPr>
            <a:normAutofit/>
          </a:bodyPr>
          <a:lstStyle/>
          <a:p>
            <a:r>
              <a:rPr lang="en-US" sz="2600" dirty="0"/>
              <a:t>Histogram of Oriented Gradients </a:t>
            </a:r>
            <a:r>
              <a:rPr lang="en-US" sz="2600" i="1" dirty="0"/>
              <a:t>( </a:t>
            </a:r>
            <a:r>
              <a:rPr lang="en-US" sz="2600" b="1" i="1" dirty="0"/>
              <a:t>HOG</a:t>
            </a:r>
            <a:r>
              <a:rPr lang="en-US" sz="2600" i="1" dirty="0"/>
              <a:t> ) Detection algorithm</a:t>
            </a:r>
          </a:p>
          <a:p>
            <a:r>
              <a:rPr lang="en-US" sz="2600" b="1" dirty="0"/>
              <a:t>Haar</a:t>
            </a:r>
            <a:r>
              <a:rPr lang="en-US" sz="2600" dirty="0"/>
              <a:t> Feature Classifier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800" dirty="0"/>
              <a:t>A part of </a:t>
            </a:r>
            <a:r>
              <a:rPr lang="en-US" sz="1800" b="1" dirty="0"/>
              <a:t>Viola Jones algorithm 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sz="1200" dirty="0"/>
              <a:t>Fast in locating the mouth regions and face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sz="1200" b="1" dirty="0"/>
              <a:t>Open Mouth Detection – </a:t>
            </a:r>
            <a:r>
              <a:rPr lang="en-US" sz="1200" dirty="0"/>
              <a:t>With </a:t>
            </a:r>
            <a:r>
              <a:rPr lang="en-US" sz="1200" b="1" dirty="0"/>
              <a:t>threshold limit</a:t>
            </a:r>
          </a:p>
          <a:p>
            <a:r>
              <a:rPr lang="en-US" sz="2600" b="1" dirty="0"/>
              <a:t>AdaBoost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800" dirty="0"/>
              <a:t>Performance boosting algorithm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800" dirty="0"/>
              <a:t>Sensitive to noise and outliers</a:t>
            </a:r>
          </a:p>
          <a:p>
            <a:pPr lvl="2" indent="-285750">
              <a:buFont typeface="Wingdings" panose="05000000000000000000" pitchFamily="2" charset="2"/>
              <a:buChar char="§"/>
            </a:pPr>
            <a:endParaRPr lang="en-US" sz="17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E19C754-2182-5B7D-4C27-887AA6E4BB1F}"/>
              </a:ext>
            </a:extLst>
          </p:cNvPr>
          <p:cNvSpPr txBox="1">
            <a:spLocks/>
          </p:cNvSpPr>
          <p:nvPr/>
        </p:nvSpPr>
        <p:spPr>
          <a:xfrm>
            <a:off x="968830" y="6111550"/>
            <a:ext cx="10515600" cy="12348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baseline="30000" dirty="0"/>
              <a:t>3  </a:t>
            </a:r>
            <a:r>
              <a:rPr lang="en-US" sz="1200" dirty="0"/>
              <a:t>M. Adil, R. Simon and S. K. Khatri, "Automated Invigilation System for Detection of Suspicious Activities during Examination," 2019 Amity International Conference on Artificial Intelligence (AICAI), 2019, pp. 361-366, </a:t>
            </a:r>
            <a:r>
              <a:rPr lang="en-US" sz="1200" dirty="0" err="1"/>
              <a:t>doi</a:t>
            </a:r>
            <a:r>
              <a:rPr lang="en-US" sz="1200" dirty="0"/>
              <a:t>: 10.1109/AICAI.2019.8701263.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79DA13F-BD60-877E-4839-BB59B5667E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4331" y="2431214"/>
            <a:ext cx="2738800" cy="2894413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9816859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6EDDFA-FDED-5A4E-096E-5CDF42951F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400" y="196538"/>
            <a:ext cx="12152670" cy="1280890"/>
          </a:xfrm>
        </p:spPr>
        <p:txBody>
          <a:bodyPr>
            <a:noAutofit/>
          </a:bodyPr>
          <a:lstStyle/>
          <a:p>
            <a:r>
              <a:rPr lang="en-US" sz="4000" b="1" dirty="0"/>
              <a:t>Research continued ….. </a:t>
            </a:r>
            <a:br>
              <a:rPr lang="en-US" sz="4000" b="1" dirty="0"/>
            </a:br>
            <a:r>
              <a:rPr lang="en-US" sz="2400" b="1" dirty="0"/>
              <a:t>		</a:t>
            </a:r>
            <a:r>
              <a:rPr lang="en-US" sz="1800" b="1" dirty="0"/>
              <a:t>Automated Invigilation System for Detection of Suspicious Activities during 	Examinations </a:t>
            </a:r>
            <a:r>
              <a:rPr lang="en-US" sz="1800" b="1" baseline="30000" dirty="0"/>
              <a:t>3</a:t>
            </a:r>
            <a:r>
              <a:rPr lang="en-US" sz="1800" b="1" dirty="0"/>
              <a:t> </a:t>
            </a:r>
            <a:r>
              <a:rPr lang="en-US" sz="1800" b="1" i="1" dirty="0"/>
              <a:t> </a:t>
            </a:r>
            <a:br>
              <a:rPr lang="en-US" sz="4800" b="1" i="1" dirty="0"/>
            </a:br>
            <a:r>
              <a:rPr lang="en-US" sz="4800" b="1" i="1" dirty="0"/>
              <a:t>		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66AF45-9662-5EC8-03A5-4360EE49F1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8677" y="1965689"/>
            <a:ext cx="7155428" cy="3657600"/>
          </a:xfrm>
        </p:spPr>
        <p:txBody>
          <a:bodyPr>
            <a:normAutofit/>
          </a:bodyPr>
          <a:lstStyle/>
          <a:p>
            <a:pPr marL="347472" indent="-347472" algn="l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Wingdings 3" panose="05040102010807070707" pitchFamily="18" charset="2"/>
              <a:buChar char="´"/>
            </a:pPr>
            <a:r>
              <a:rPr lang="en-US" sz="2400" b="1" kern="1200" dirty="0">
                <a:solidFill>
                  <a:srgbClr val="404040"/>
                </a:solidFill>
                <a:effectLst/>
                <a:latin typeface="Century Gothic" panose="020B0502020202020204" pitchFamily="34" charset="0"/>
                <a:ea typeface="+mn-ea"/>
                <a:cs typeface="+mn-cs"/>
              </a:rPr>
              <a:t>Principal Component Analysis </a:t>
            </a:r>
            <a:r>
              <a:rPr lang="en-US" sz="2400" kern="1200" dirty="0">
                <a:solidFill>
                  <a:srgbClr val="404040"/>
                </a:solidFill>
                <a:effectLst/>
                <a:latin typeface="Century Gothic" panose="020B0502020202020204" pitchFamily="34" charset="0"/>
                <a:ea typeface="+mn-ea"/>
                <a:cs typeface="+mn-cs"/>
              </a:rPr>
              <a:t>(</a:t>
            </a:r>
            <a:r>
              <a:rPr lang="en-US" sz="2400" b="1" kern="1200" dirty="0">
                <a:solidFill>
                  <a:srgbClr val="404040"/>
                </a:solidFill>
                <a:effectLst/>
                <a:latin typeface="Century Gothic" panose="020B0502020202020204" pitchFamily="34" charset="0"/>
                <a:ea typeface="+mn-ea"/>
                <a:cs typeface="+mn-cs"/>
              </a:rPr>
              <a:t>PCA</a:t>
            </a:r>
            <a:r>
              <a:rPr lang="en-US" sz="2400" kern="1200" dirty="0">
                <a:solidFill>
                  <a:srgbClr val="404040"/>
                </a:solidFill>
                <a:effectLst/>
                <a:latin typeface="Century Gothic" panose="020B0502020202020204" pitchFamily="34" charset="0"/>
                <a:ea typeface="+mn-ea"/>
                <a:cs typeface="+mn-cs"/>
              </a:rPr>
              <a:t>)</a:t>
            </a:r>
            <a:endParaRPr lang="en-US" sz="2400" dirty="0">
              <a:effectLst/>
            </a:endParaRPr>
          </a:p>
          <a:p>
            <a:pPr marL="742950" indent="-285750" algn="l" rtl="0" eaLnBrk="1" latinLnBrk="0" hangingPunct="1"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800" b="1" kern="1200" dirty="0">
                <a:solidFill>
                  <a:srgbClr val="404040"/>
                </a:solidFill>
                <a:effectLst/>
                <a:latin typeface="Century Gothic" panose="020B0502020202020204" pitchFamily="34" charset="0"/>
                <a:ea typeface="+mn-ea"/>
                <a:cs typeface="+mn-cs"/>
              </a:rPr>
              <a:t>Eigen Face </a:t>
            </a:r>
            <a:r>
              <a:rPr lang="en-US" sz="1800" kern="1200" dirty="0">
                <a:solidFill>
                  <a:srgbClr val="404040"/>
                </a:solidFill>
                <a:effectLst/>
                <a:latin typeface="Century Gothic" panose="020B0502020202020204" pitchFamily="34" charset="0"/>
                <a:ea typeface="+mn-ea"/>
                <a:cs typeface="+mn-cs"/>
              </a:rPr>
              <a:t>approach – simple &amp; robust</a:t>
            </a:r>
            <a:endParaRPr lang="en-US" sz="4400" dirty="0">
              <a:effectLst/>
            </a:endParaRPr>
          </a:p>
          <a:p>
            <a:pPr marL="347472" indent="-347472" algn="l" rtl="0" eaLnBrk="1" latinLnBrk="0" hangingPunct="1">
              <a:spcBef>
                <a:spcPts val="1000"/>
              </a:spcBef>
              <a:spcAft>
                <a:spcPts val="0"/>
              </a:spcAft>
            </a:pPr>
            <a:r>
              <a:rPr lang="en-US" sz="2400" b="1" kern="1200" dirty="0">
                <a:solidFill>
                  <a:srgbClr val="404040"/>
                </a:solidFill>
                <a:effectLst/>
                <a:latin typeface="Century Gothic" panose="020B0502020202020204" pitchFamily="34" charset="0"/>
                <a:ea typeface="+mn-ea"/>
                <a:cs typeface="+mn-cs"/>
              </a:rPr>
              <a:t>Hand Contact </a:t>
            </a:r>
            <a:r>
              <a:rPr lang="en-US" sz="2400" kern="1200" dirty="0">
                <a:solidFill>
                  <a:srgbClr val="404040"/>
                </a:solidFill>
                <a:effectLst/>
                <a:latin typeface="Century Gothic" panose="020B0502020202020204" pitchFamily="34" charset="0"/>
                <a:ea typeface="+mn-ea"/>
                <a:cs typeface="+mn-cs"/>
              </a:rPr>
              <a:t>Detection</a:t>
            </a:r>
          </a:p>
          <a:p>
            <a:pPr marL="747522" lvl="1" indent="-347472">
              <a:buFont typeface="Wingdings" panose="05000000000000000000" pitchFamily="2" charset="2"/>
              <a:buChar char="§"/>
            </a:pPr>
            <a:r>
              <a:rPr lang="en-US" sz="1800" dirty="0"/>
              <a:t>Overlapping grid is detected outside own body grid </a:t>
            </a:r>
            <a:endParaRPr lang="en-US" sz="1800" kern="1200" dirty="0">
              <a:solidFill>
                <a:srgbClr val="404040"/>
              </a:solidFill>
              <a:effectLst/>
              <a:latin typeface="Century Gothic" panose="020B0502020202020204" pitchFamily="34" charset="0"/>
              <a:ea typeface="+mn-ea"/>
              <a:cs typeface="+mn-cs"/>
            </a:endParaRPr>
          </a:p>
          <a:p>
            <a:pPr marL="347472" indent="-347472" algn="l" rtl="0" eaLnBrk="1" latinLnBrk="0" hangingPunct="1">
              <a:spcBef>
                <a:spcPts val="1000"/>
              </a:spcBef>
              <a:spcAft>
                <a:spcPts val="0"/>
              </a:spcAft>
            </a:pPr>
            <a:r>
              <a:rPr lang="en-US" sz="2400" b="1" kern="1200" dirty="0">
                <a:solidFill>
                  <a:srgbClr val="404040"/>
                </a:solidFill>
                <a:effectLst/>
                <a:latin typeface="Century Gothic" panose="020B0502020202020204" pitchFamily="34" charset="0"/>
                <a:ea typeface="+mn-ea"/>
                <a:cs typeface="+mn-cs"/>
              </a:rPr>
              <a:t>Head Orientation </a:t>
            </a:r>
            <a:r>
              <a:rPr lang="en-US" sz="2400" kern="1200" dirty="0">
                <a:solidFill>
                  <a:srgbClr val="404040"/>
                </a:solidFill>
                <a:effectLst/>
                <a:latin typeface="Century Gothic" panose="020B0502020202020204" pitchFamily="34" charset="0"/>
                <a:ea typeface="+mn-ea"/>
                <a:cs typeface="+mn-cs"/>
              </a:rPr>
              <a:t>Detection</a:t>
            </a:r>
            <a:endParaRPr lang="en-US" sz="2400" dirty="0">
              <a:effectLst/>
            </a:endParaRPr>
          </a:p>
          <a:p>
            <a:pPr marL="742950" indent="-285750" algn="l" rtl="0" eaLnBrk="1" latinLnBrk="0" hangingPunct="1"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800" kern="1200" dirty="0">
                <a:solidFill>
                  <a:srgbClr val="404040"/>
                </a:solidFill>
                <a:effectLst/>
                <a:latin typeface="Century Gothic" panose="020B0502020202020204" pitchFamily="34" charset="0"/>
                <a:ea typeface="+mn-ea"/>
                <a:cs typeface="+mn-cs"/>
              </a:rPr>
              <a:t>Using the Principal Component Analysis along with the Viola Jones algorithm</a:t>
            </a:r>
            <a:endParaRPr lang="en-US" sz="4400" dirty="0">
              <a:effectLst/>
            </a:endParaRPr>
          </a:p>
          <a:p>
            <a:pPr marL="742950" indent="-285750" algn="l" rtl="0" eaLnBrk="1" latinLnBrk="0" hangingPunct="1"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800" kern="1200" dirty="0">
                <a:solidFill>
                  <a:srgbClr val="404040"/>
                </a:solidFill>
                <a:effectLst/>
                <a:latin typeface="Century Gothic" panose="020B0502020202020204" pitchFamily="34" charset="0"/>
                <a:ea typeface="+mn-ea"/>
                <a:cs typeface="+mn-cs"/>
              </a:rPr>
              <a:t>Based on the threshold</a:t>
            </a:r>
            <a:endParaRPr lang="en-US" sz="4400" dirty="0">
              <a:effectLst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E19C754-2182-5B7D-4C27-887AA6E4BB1F}"/>
              </a:ext>
            </a:extLst>
          </p:cNvPr>
          <p:cNvSpPr txBox="1">
            <a:spLocks/>
          </p:cNvSpPr>
          <p:nvPr/>
        </p:nvSpPr>
        <p:spPr>
          <a:xfrm>
            <a:off x="968830" y="6111550"/>
            <a:ext cx="10515600" cy="12348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baseline="30000" dirty="0"/>
              <a:t>3  </a:t>
            </a:r>
            <a:r>
              <a:rPr lang="en-US" sz="1200" dirty="0"/>
              <a:t>M. Adil, R. Simon and S. K. Khatri, "Automated Invigilation System for Detection of Suspicious Activities during Examination," 2019 Amity International Conference on Artificial Intelligence (AICAI), 2019, pp. 361-366, </a:t>
            </a:r>
            <a:r>
              <a:rPr lang="en-US" sz="1200" dirty="0" err="1"/>
              <a:t>doi</a:t>
            </a:r>
            <a:r>
              <a:rPr lang="en-US" sz="1200" dirty="0"/>
              <a:t>: 10.1109/AICAI.2019.8701263.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A88843-C871-2DEC-7E55-7D4E3042E9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4105" y="1760973"/>
            <a:ext cx="3848100" cy="18288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3147205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6EDDFA-FDED-5A4E-096E-5CDF42951F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302" y="386036"/>
            <a:ext cx="11635386" cy="1280890"/>
          </a:xfrm>
        </p:spPr>
        <p:txBody>
          <a:bodyPr>
            <a:noAutofit/>
          </a:bodyPr>
          <a:lstStyle/>
          <a:p>
            <a:r>
              <a:rPr lang="en-US" sz="4000" b="1" dirty="0"/>
              <a:t>Research on </a:t>
            </a:r>
            <a:br>
              <a:rPr lang="en-US" sz="4000" b="1" dirty="0"/>
            </a:br>
            <a:r>
              <a:rPr lang="en-US" sz="2400" b="1" dirty="0"/>
              <a:t>		</a:t>
            </a:r>
            <a:r>
              <a:rPr lang="en-US" sz="1800" b="1" dirty="0"/>
              <a:t>Inference-Based Statistical Analysis for Suspicious Activity Detection Using Facial Analysis </a:t>
            </a:r>
            <a:r>
              <a:rPr lang="en-US" sz="1800" b="1" baseline="30000" dirty="0"/>
              <a:t>4</a:t>
            </a:r>
            <a:r>
              <a:rPr lang="en-US" sz="1800" b="1" dirty="0"/>
              <a:t> </a:t>
            </a:r>
            <a:r>
              <a:rPr lang="en-US" sz="1800" b="1" i="1" dirty="0"/>
              <a:t> </a:t>
            </a:r>
            <a:br>
              <a:rPr lang="en-US" sz="4800" b="1" i="1" dirty="0"/>
            </a:br>
            <a:r>
              <a:rPr lang="en-US" sz="4800" b="1" i="1" dirty="0"/>
              <a:t>		</a:t>
            </a:r>
            <a:endParaRPr lang="en-US" sz="4000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10E60F1-5931-E91C-01F2-A4611E3D6A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8676" y="1965689"/>
            <a:ext cx="7818396" cy="3801732"/>
          </a:xfrm>
        </p:spPr>
        <p:txBody>
          <a:bodyPr>
            <a:normAutofit/>
          </a:bodyPr>
          <a:lstStyle/>
          <a:p>
            <a:pPr marL="347472" indent="-347472">
              <a:buSzPts val="2100"/>
              <a:buFont typeface="Wingdings 3" panose="05040102010807070707" pitchFamily="18" charset="2"/>
              <a:buChar char="´"/>
            </a:pPr>
            <a:r>
              <a:rPr lang="en-US" sz="2400" b="1" dirty="0">
                <a:solidFill>
                  <a:srgbClr val="404040"/>
                </a:solidFill>
                <a:latin typeface="Century Gothic" panose="020B0502020202020204" pitchFamily="34" charset="0"/>
              </a:rPr>
              <a:t>Face Detection</a:t>
            </a:r>
            <a:endParaRPr lang="en-US" sz="2400" dirty="0">
              <a:solidFill>
                <a:srgbClr val="404040"/>
              </a:solidFill>
              <a:latin typeface="Century Gothic" panose="020B0502020202020204" pitchFamily="34" charset="0"/>
            </a:endParaRPr>
          </a:p>
          <a:p>
            <a:pPr marL="747522" lvl="1" indent="-347472">
              <a:buSzPts val="2100"/>
              <a:buFont typeface="Wingdings" panose="05000000000000000000" pitchFamily="2" charset="2"/>
              <a:buChar char="§"/>
            </a:pPr>
            <a:r>
              <a:rPr lang="en-US" sz="1800" b="1" dirty="0">
                <a:effectLst/>
              </a:rPr>
              <a:t>L</a:t>
            </a:r>
            <a:r>
              <a:rPr lang="en-US" sz="1800" b="1" dirty="0">
                <a:solidFill>
                  <a:srgbClr val="404040"/>
                </a:solidFill>
                <a:latin typeface="Century Gothic" panose="020B0502020202020204" pitchFamily="34" charset="0"/>
              </a:rPr>
              <a:t>ocal Binary Pattern (LBP) </a:t>
            </a:r>
            <a:r>
              <a:rPr lang="en-US" sz="1800" dirty="0">
                <a:solidFill>
                  <a:srgbClr val="404040"/>
                </a:solidFill>
                <a:latin typeface="Century Gothic" panose="020B0502020202020204" pitchFamily="34" charset="0"/>
              </a:rPr>
              <a:t>Operator</a:t>
            </a:r>
          </a:p>
          <a:p>
            <a:pPr marL="1147572" lvl="2" indent="-347472">
              <a:buSzPts val="2100"/>
              <a:buFont typeface="Wingdings" panose="05000000000000000000" pitchFamily="2" charset="2"/>
              <a:buChar char="§"/>
            </a:pPr>
            <a:r>
              <a:rPr lang="en-US" sz="1200" dirty="0">
                <a:effectLst/>
              </a:rPr>
              <a:t>Overcomes problems in PCA</a:t>
            </a:r>
          </a:p>
          <a:p>
            <a:pPr marL="747522" lvl="1" indent="-347472">
              <a:buSzPts val="2100"/>
              <a:buFont typeface="Wingdings" panose="05000000000000000000" pitchFamily="2" charset="2"/>
              <a:buChar char="§"/>
            </a:pPr>
            <a:r>
              <a:rPr lang="en-US" sz="1800" b="1" dirty="0">
                <a:effectLst/>
                <a:latin typeface="+mj-lt"/>
              </a:rPr>
              <a:t>Haar</a:t>
            </a:r>
            <a:r>
              <a:rPr lang="en-US" sz="1800" b="1" dirty="0">
                <a:solidFill>
                  <a:srgbClr val="404040"/>
                </a:solidFill>
                <a:latin typeface="+mj-lt"/>
              </a:rPr>
              <a:t> </a:t>
            </a:r>
            <a:r>
              <a:rPr lang="en-US" sz="1800" dirty="0">
                <a:solidFill>
                  <a:srgbClr val="404040"/>
                </a:solidFill>
                <a:latin typeface="+mj-lt"/>
              </a:rPr>
              <a:t>cascade algorithms</a:t>
            </a:r>
          </a:p>
          <a:p>
            <a:pPr marL="1147572" lvl="2" indent="-347472">
              <a:buSzPts val="2100"/>
              <a:buFont typeface="Wingdings" panose="05000000000000000000" pitchFamily="2" charset="2"/>
              <a:buChar char="§"/>
            </a:pPr>
            <a:r>
              <a:rPr lang="en-US" sz="1200" dirty="0"/>
              <a:t>To prevent false results</a:t>
            </a:r>
          </a:p>
          <a:p>
            <a:pPr marL="747522" lvl="1" indent="-347472">
              <a:buSzPts val="2100"/>
              <a:buFont typeface="Wingdings" panose="05000000000000000000" pitchFamily="2" charset="2"/>
              <a:buChar char="§"/>
            </a:pPr>
            <a:r>
              <a:rPr lang="en-US" sz="1800" b="1" dirty="0">
                <a:solidFill>
                  <a:srgbClr val="404040"/>
                </a:solidFill>
                <a:latin typeface="Century Gothic" panose="020B0502020202020204" pitchFamily="34" charset="0"/>
              </a:rPr>
              <a:t>Dlib </a:t>
            </a:r>
            <a:endParaRPr lang="en-US" sz="1800" dirty="0">
              <a:solidFill>
                <a:srgbClr val="404040"/>
              </a:solidFill>
              <a:latin typeface="Century Gothic" panose="020B0502020202020204" pitchFamily="34" charset="0"/>
            </a:endParaRPr>
          </a:p>
          <a:p>
            <a:pPr marL="1147572" lvl="2" indent="-347472">
              <a:buSzPts val="2100"/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404040"/>
                </a:solidFill>
                <a:latin typeface="Century Gothic" panose="020B0502020202020204" pitchFamily="34" charset="0"/>
              </a:rPr>
              <a:t>A </a:t>
            </a:r>
            <a:r>
              <a:rPr lang="en-US" sz="1600" b="1" dirty="0">
                <a:solidFill>
                  <a:srgbClr val="404040"/>
                </a:solidFill>
                <a:latin typeface="Century Gothic" panose="020B0502020202020204" pitchFamily="34" charset="0"/>
              </a:rPr>
              <a:t>face landmark detector </a:t>
            </a:r>
            <a:r>
              <a:rPr lang="en-US" sz="1600" dirty="0">
                <a:solidFill>
                  <a:srgbClr val="404040"/>
                </a:solidFill>
                <a:latin typeface="Century Gothic" panose="020B0502020202020204" pitchFamily="34" charset="0"/>
              </a:rPr>
              <a:t>with pre-trained models</a:t>
            </a:r>
            <a:endParaRPr lang="en-US" sz="1600" dirty="0">
              <a:effectLst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E19C754-2182-5B7D-4C27-887AA6E4BB1F}"/>
              </a:ext>
            </a:extLst>
          </p:cNvPr>
          <p:cNvSpPr txBox="1">
            <a:spLocks/>
          </p:cNvSpPr>
          <p:nvPr/>
        </p:nvSpPr>
        <p:spPr>
          <a:xfrm>
            <a:off x="838200" y="5767421"/>
            <a:ext cx="10515600" cy="12348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baseline="30000" dirty="0"/>
              <a:t>4  </a:t>
            </a:r>
            <a:r>
              <a:rPr lang="en-US" sz="1200" dirty="0"/>
              <a:t>M. Rastogi, R., Jain, R., Jain, P., Singhal, P., Garg, P., Rastogi, M. (2020). Inference-Based Statistical Analysis for Suspicious Activity Detection Using Facial Analysis. In: Das, A., Nayak, J., Naik, B., Dutta, S., </a:t>
            </a:r>
            <a:r>
              <a:rPr lang="en-US" sz="1200" dirty="0" err="1"/>
              <a:t>Pelusi</a:t>
            </a:r>
            <a:r>
              <a:rPr lang="en-US" sz="1200" dirty="0"/>
              <a:t>, D. (eds) Computational Intelligence in Pattern Recognition. Advances in Intelligent Systems and Computing, vol 1120. Springer, Singapore. https://doi.org/10.1007/978-981-15-2449-3_3 </a:t>
            </a:r>
          </a:p>
        </p:txBody>
      </p:sp>
      <p:pic>
        <p:nvPicPr>
          <p:cNvPr id="1026" name="Picture 2" descr="Understanding Face Recognition using LBPH algorithm ...">
            <a:extLst>
              <a:ext uri="{FF2B5EF4-FFF2-40B4-BE49-F238E27FC236}">
                <a16:creationId xmlns:a16="http://schemas.microsoft.com/office/drawing/2014/main" id="{C1B83B3A-508B-C657-90D9-4D1A491E7D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7182" y="1965689"/>
            <a:ext cx="5319780" cy="1483477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aar Cascades, Explained. A brief introduction into Haar… | by Aditya  Mittal | Analytics Vidhya | Medium">
            <a:extLst>
              <a:ext uri="{FF2B5EF4-FFF2-40B4-BE49-F238E27FC236}">
                <a16:creationId xmlns:a16="http://schemas.microsoft.com/office/drawing/2014/main" id="{4AEBB078-B38B-9EE2-1023-6BC6B7A7A7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0308" y="3707597"/>
            <a:ext cx="2598332" cy="1483477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</p:pic>
      <p:pic>
        <p:nvPicPr>
          <p:cNvPr id="1032" name="Picture 8" descr="Face Detection and Landmarks using dlib and OpenCV | by Vignesh Suresh |  Medium">
            <a:extLst>
              <a:ext uri="{FF2B5EF4-FFF2-40B4-BE49-F238E27FC236}">
                <a16:creationId xmlns:a16="http://schemas.microsoft.com/office/drawing/2014/main" id="{E663D26D-1675-5900-7BD8-3C68E686C3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5227" y="3707597"/>
            <a:ext cx="1893150" cy="1483477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81514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6EDDFA-FDED-5A4E-096E-5CDF42951F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302" y="386036"/>
            <a:ext cx="11635386" cy="1280890"/>
          </a:xfrm>
        </p:spPr>
        <p:txBody>
          <a:bodyPr>
            <a:noAutofit/>
          </a:bodyPr>
          <a:lstStyle/>
          <a:p>
            <a:r>
              <a:rPr lang="en-US" sz="4000" b="1" dirty="0"/>
              <a:t>Research continued … </a:t>
            </a:r>
            <a:br>
              <a:rPr lang="en-US" sz="4000" b="1" dirty="0"/>
            </a:br>
            <a:r>
              <a:rPr lang="en-US" sz="2400" b="1" dirty="0"/>
              <a:t>		</a:t>
            </a:r>
            <a:r>
              <a:rPr lang="en-US" sz="1800" b="1" dirty="0"/>
              <a:t>Inference-Based Statistical Analysis for Suspicious Activity Detection Using Facial Analysis </a:t>
            </a:r>
            <a:r>
              <a:rPr lang="en-US" sz="1800" b="1" baseline="30000" dirty="0"/>
              <a:t>4</a:t>
            </a:r>
            <a:r>
              <a:rPr lang="en-US" sz="1800" b="1" dirty="0"/>
              <a:t> </a:t>
            </a:r>
            <a:r>
              <a:rPr lang="en-US" sz="1800" b="1" i="1" dirty="0"/>
              <a:t> </a:t>
            </a:r>
            <a:br>
              <a:rPr lang="en-US" sz="4800" b="1" i="1" dirty="0"/>
            </a:br>
            <a:r>
              <a:rPr lang="en-US" sz="4800" b="1" i="1" dirty="0"/>
              <a:t>		</a:t>
            </a:r>
            <a:endParaRPr lang="en-US" sz="4000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10E60F1-5931-E91C-01F2-A4611E3D6A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8676" y="1965689"/>
            <a:ext cx="9336299" cy="3657600"/>
          </a:xfrm>
        </p:spPr>
        <p:txBody>
          <a:bodyPr>
            <a:normAutofit/>
          </a:bodyPr>
          <a:lstStyle/>
          <a:p>
            <a:pPr marL="347472" indent="-347472">
              <a:buSzPts val="2100"/>
              <a:buFont typeface="Wingdings 3" panose="05040102010807070707" pitchFamily="18" charset="2"/>
              <a:buChar char="´"/>
            </a:pPr>
            <a:r>
              <a:rPr lang="en-US" sz="2400" b="1" dirty="0">
                <a:solidFill>
                  <a:srgbClr val="404040"/>
                </a:solidFill>
                <a:latin typeface="Century Gothic" panose="020B0502020202020204" pitchFamily="34" charset="0"/>
              </a:rPr>
              <a:t>Face Expression </a:t>
            </a:r>
            <a:r>
              <a:rPr lang="en-US" sz="2400" dirty="0">
                <a:solidFill>
                  <a:srgbClr val="404040"/>
                </a:solidFill>
                <a:latin typeface="Century Gothic" panose="020B0502020202020204" pitchFamily="34" charset="0"/>
              </a:rPr>
              <a:t>classification</a:t>
            </a:r>
          </a:p>
          <a:p>
            <a:pPr marL="747522" lvl="1" indent="-347472">
              <a:buSzPts val="2100"/>
              <a:buFont typeface="Wingdings" panose="05000000000000000000" pitchFamily="2" charset="2"/>
              <a:buChar char="§"/>
            </a:pPr>
            <a:r>
              <a:rPr lang="en-US" sz="1800" dirty="0">
                <a:effectLst/>
                <a:latin typeface="+mj-lt"/>
              </a:rPr>
              <a:t>Linear support vector machine </a:t>
            </a:r>
            <a:r>
              <a:rPr lang="en-US" sz="1800" b="1" dirty="0">
                <a:effectLst/>
                <a:latin typeface="+mj-lt"/>
              </a:rPr>
              <a:t>SVM model</a:t>
            </a:r>
          </a:p>
          <a:p>
            <a:pPr marL="747522" lvl="1" indent="-347472">
              <a:buSzPts val="2100"/>
              <a:buFont typeface="Wingdings" panose="05000000000000000000" pitchFamily="2" charset="2"/>
              <a:buChar char="§"/>
            </a:pPr>
            <a:r>
              <a:rPr lang="en-US" sz="1800" b="1" dirty="0">
                <a:solidFill>
                  <a:srgbClr val="404040"/>
                </a:solidFill>
                <a:latin typeface="+mj-lt"/>
              </a:rPr>
              <a:t>CK+ </a:t>
            </a:r>
            <a:r>
              <a:rPr lang="en-US" sz="1800" dirty="0">
                <a:solidFill>
                  <a:srgbClr val="404040"/>
                </a:solidFill>
                <a:latin typeface="+mj-lt"/>
              </a:rPr>
              <a:t>dataset</a:t>
            </a:r>
            <a:endParaRPr lang="en-US" sz="1800" b="1" kern="1200" dirty="0">
              <a:solidFill>
                <a:srgbClr val="404040"/>
              </a:solidFill>
              <a:effectLst/>
              <a:latin typeface="Century Gothic" panose="020B0502020202020204" pitchFamily="34" charset="0"/>
              <a:ea typeface="+mn-ea"/>
              <a:cs typeface="+mn-cs"/>
            </a:endParaRPr>
          </a:p>
          <a:p>
            <a:pPr marL="347472" indent="-347472" algn="l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Wingdings 3" panose="05040102010807070707" pitchFamily="18" charset="2"/>
              <a:buChar char="´"/>
            </a:pPr>
            <a:r>
              <a:rPr lang="en-US" sz="2400" b="1" kern="1200" dirty="0">
                <a:solidFill>
                  <a:srgbClr val="404040"/>
                </a:solidFill>
                <a:effectLst/>
                <a:latin typeface="+mj-lt"/>
                <a:ea typeface="+mn-ea"/>
                <a:cs typeface="+mn-cs"/>
              </a:rPr>
              <a:t>Face Alignment</a:t>
            </a:r>
            <a:endParaRPr lang="en-US" sz="2400" dirty="0">
              <a:effectLst/>
              <a:latin typeface="+mj-lt"/>
            </a:endParaRPr>
          </a:p>
          <a:p>
            <a:pPr marL="749808" indent="-347472" algn="l" rtl="0" eaLnBrk="1" latinLnBrk="0" hangingPunct="1">
              <a:spcBef>
                <a:spcPts val="1000"/>
              </a:spcBef>
              <a:spcAft>
                <a:spcPts val="0"/>
              </a:spcAft>
            </a:pPr>
            <a:r>
              <a:rPr lang="en-US" sz="1800" b="1" kern="1200" dirty="0">
                <a:solidFill>
                  <a:srgbClr val="404040"/>
                </a:solidFill>
                <a:effectLst/>
                <a:latin typeface="Century Gothic" panose="020B0502020202020204" pitchFamily="34" charset="0"/>
                <a:ea typeface="+mn-ea"/>
                <a:cs typeface="+mn-cs"/>
              </a:rPr>
              <a:t>SIFTROI </a:t>
            </a:r>
            <a:r>
              <a:rPr lang="en-US" sz="1800" kern="1200" dirty="0">
                <a:solidFill>
                  <a:srgbClr val="404040"/>
                </a:solidFill>
                <a:effectLst/>
                <a:latin typeface="Century Gothic" panose="020B0502020202020204" pitchFamily="34" charset="0"/>
                <a:ea typeface="+mn-ea"/>
                <a:cs typeface="+mn-cs"/>
              </a:rPr>
              <a:t> - a preprocessing method </a:t>
            </a:r>
            <a:endParaRPr lang="en-US" sz="2400" dirty="0">
              <a:effectLst/>
            </a:endParaRPr>
          </a:p>
          <a:p>
            <a:pPr marL="347472" indent="-347472" algn="l" rtl="0" eaLnBrk="1" latinLnBrk="0" hangingPunct="1">
              <a:spcBef>
                <a:spcPts val="1000"/>
              </a:spcBef>
              <a:spcAft>
                <a:spcPts val="0"/>
              </a:spcAft>
            </a:pPr>
            <a:r>
              <a:rPr lang="en-US" sz="2400" b="1" kern="1200" dirty="0">
                <a:solidFill>
                  <a:srgbClr val="404040"/>
                </a:solidFill>
                <a:effectLst/>
                <a:latin typeface="+mj-lt"/>
                <a:ea typeface="+mn-ea"/>
                <a:cs typeface="+mn-cs"/>
              </a:rPr>
              <a:t>Face feature </a:t>
            </a:r>
            <a:r>
              <a:rPr lang="en-US" sz="2400" kern="1200" dirty="0">
                <a:solidFill>
                  <a:srgbClr val="404040"/>
                </a:solidFill>
                <a:effectLst/>
                <a:latin typeface="+mj-lt"/>
                <a:ea typeface="+mn-ea"/>
                <a:cs typeface="+mn-cs"/>
              </a:rPr>
              <a:t>extraction</a:t>
            </a:r>
            <a:endParaRPr lang="en-US" sz="2400" dirty="0">
              <a:effectLst/>
              <a:latin typeface="+mj-lt"/>
            </a:endParaRPr>
          </a:p>
          <a:p>
            <a:pPr marL="749808" indent="-347472" algn="l" rtl="0" eaLnBrk="1" latinLnBrk="0" hangingPunct="1">
              <a:spcBef>
                <a:spcPts val="1000"/>
              </a:spcBef>
              <a:spcAft>
                <a:spcPts val="0"/>
              </a:spcAft>
            </a:pPr>
            <a:r>
              <a:rPr lang="en-US" sz="1800" kern="1200" dirty="0">
                <a:solidFill>
                  <a:srgbClr val="404040"/>
                </a:solidFill>
                <a:effectLst/>
                <a:latin typeface="Century Gothic" panose="020B0502020202020204" pitchFamily="34" charset="0"/>
                <a:ea typeface="+mn-ea"/>
                <a:cs typeface="+mn-cs"/>
              </a:rPr>
              <a:t>LBP, Supervised descent technique, WLD, WPLBP, HOG, ICA, PCA</a:t>
            </a:r>
            <a:endParaRPr lang="en-US" sz="2400" dirty="0">
              <a:effectLst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E19C754-2182-5B7D-4C27-887AA6E4BB1F}"/>
              </a:ext>
            </a:extLst>
          </p:cNvPr>
          <p:cNvSpPr txBox="1">
            <a:spLocks/>
          </p:cNvSpPr>
          <p:nvPr/>
        </p:nvSpPr>
        <p:spPr>
          <a:xfrm>
            <a:off x="838200" y="5767421"/>
            <a:ext cx="10515600" cy="12348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baseline="30000" dirty="0"/>
              <a:t>4  </a:t>
            </a:r>
            <a:r>
              <a:rPr lang="en-US" sz="1200" dirty="0"/>
              <a:t>M. Rastogi, R., Jain, R., Jain, P., Singhal, P., Garg, P., Rastogi, M. (2020). Inference-Based Statistical Analysis for Suspicious Activity Detection Using Facial Analysis. In: Das, A., Nayak, J., Naik, B., Dutta, S., </a:t>
            </a:r>
            <a:r>
              <a:rPr lang="en-US" sz="1200" dirty="0" err="1"/>
              <a:t>Pelusi</a:t>
            </a:r>
            <a:r>
              <a:rPr lang="en-US" sz="1200" dirty="0"/>
              <a:t>, D. (eds) Computational Intelligence in Pattern Recognition. Advances in Intelligent Systems and Computing, vol 1120. Springer, Singapore. https://doi.org/10.1007/978-981-15-2449-3_3 </a:t>
            </a:r>
          </a:p>
        </p:txBody>
      </p:sp>
      <p:pic>
        <p:nvPicPr>
          <p:cNvPr id="21" name="Picture 20" descr="A collage of a person&#10;&#10;Description automatically generated with medium confidence">
            <a:extLst>
              <a:ext uri="{FF2B5EF4-FFF2-40B4-BE49-F238E27FC236}">
                <a16:creationId xmlns:a16="http://schemas.microsoft.com/office/drawing/2014/main" id="{592466F4-4B43-DAC4-DDE9-B5310C8E70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4137" y="1663389"/>
            <a:ext cx="5272224" cy="2574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8658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6F0917-460E-444E-BF99-016E801239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7159" y="495714"/>
            <a:ext cx="8911687" cy="1280890"/>
          </a:xfrm>
        </p:spPr>
        <p:txBody>
          <a:bodyPr>
            <a:normAutofit/>
          </a:bodyPr>
          <a:lstStyle/>
          <a:p>
            <a:r>
              <a:rPr lang="en-US" sz="4400" dirty="0"/>
              <a:t>Demonstration of this project…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855BC4-F37F-4009-A300-85A5831A66DF}"/>
              </a:ext>
            </a:extLst>
          </p:cNvPr>
          <p:cNvSpPr txBox="1"/>
          <p:nvPr/>
        </p:nvSpPr>
        <p:spPr>
          <a:xfrm>
            <a:off x="726231" y="4685723"/>
            <a:ext cx="30246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Suspicious Activity Detection Algorithm </a:t>
            </a:r>
            <a:r>
              <a:rPr lang="en-US" dirty="0"/>
              <a:t>as a background application.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2220EAA-B31E-49E6-B6FE-5757F254A748}"/>
              </a:ext>
            </a:extLst>
          </p:cNvPr>
          <p:cNvSpPr txBox="1"/>
          <p:nvPr/>
        </p:nvSpPr>
        <p:spPr>
          <a:xfrm>
            <a:off x="4490380" y="4685723"/>
            <a:ext cx="321123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</a:t>
            </a:r>
            <a:r>
              <a:rPr lang="en-US" b="1" dirty="0"/>
              <a:t>Remote Server</a:t>
            </a:r>
            <a:r>
              <a:rPr lang="en-US" dirty="0"/>
              <a:t> to which the information (time, pc info) related to the detected Suspicious Activity is sent in real-time.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83CA842-3A7D-491C-A469-5DA3E8D9140B}"/>
              </a:ext>
            </a:extLst>
          </p:cNvPr>
          <p:cNvSpPr txBox="1"/>
          <p:nvPr/>
        </p:nvSpPr>
        <p:spPr>
          <a:xfrm>
            <a:off x="9194306" y="4685723"/>
            <a:ext cx="2414727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The </a:t>
            </a:r>
            <a:r>
              <a:rPr lang="en-US" sz="1600" b="1" dirty="0"/>
              <a:t>GUI of the App </a:t>
            </a:r>
            <a:r>
              <a:rPr lang="en-US" sz="1600" dirty="0"/>
              <a:t>to show the detected suspects to the lab </a:t>
            </a:r>
            <a:r>
              <a:rPr lang="en-US" dirty="0"/>
              <a:t>assistant</a:t>
            </a:r>
            <a:r>
              <a:rPr lang="en-US" sz="1600" dirty="0"/>
              <a:t> or any other official.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AE8BC6-2D6F-E06C-6063-D170F3C621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25872" y="1027906"/>
            <a:ext cx="6526547" cy="34671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4D1E15F-74D1-A08C-DC96-0F30042629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3477" y="2172277"/>
            <a:ext cx="3096384" cy="147732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8" name="Picture 17" descr="A picture containing text, display&#10;&#10;Description automatically generated">
            <a:extLst>
              <a:ext uri="{FF2B5EF4-FFF2-40B4-BE49-F238E27FC236}">
                <a16:creationId xmlns:a16="http://schemas.microsoft.com/office/drawing/2014/main" id="{6797DFE2-5AA9-8CDD-20E1-423676E6AA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249" y="2110841"/>
            <a:ext cx="2857500" cy="16002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730086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99021-D426-4CBD-B061-E0E23CC21A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6000" u="sng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42847229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indoor, ceiling, wall&#10;&#10;Description automatically generated">
            <a:extLst>
              <a:ext uri="{FF2B5EF4-FFF2-40B4-BE49-F238E27FC236}">
                <a16:creationId xmlns:a16="http://schemas.microsoft.com/office/drawing/2014/main" id="{FA2C90AD-A1D6-9D53-0472-5A27704F419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98" r="-1" b="-1"/>
          <a:stretch/>
        </p:blipFill>
        <p:spPr>
          <a:xfrm>
            <a:off x="6211957" y="675873"/>
            <a:ext cx="5980042" cy="2660826"/>
          </a:xfrm>
          <a:prstGeom prst="rect">
            <a:avLst/>
          </a:prstGeom>
        </p:spPr>
      </p:pic>
      <p:pic>
        <p:nvPicPr>
          <p:cNvPr id="6" name="Picture 5" descr="A group of people sitting at desks in a room with computers&#10;&#10;Description automatically generated with medium confidence">
            <a:extLst>
              <a:ext uri="{FF2B5EF4-FFF2-40B4-BE49-F238E27FC236}">
                <a16:creationId xmlns:a16="http://schemas.microsoft.com/office/drawing/2014/main" id="{1A2DD4C8-724C-1676-001A-A1E714C6938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347" r="-1" b="1008"/>
          <a:stretch/>
        </p:blipFill>
        <p:spPr>
          <a:xfrm>
            <a:off x="6221893" y="3342400"/>
            <a:ext cx="5980046" cy="266082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969CB9B-96D2-42EF-9D20-FEEE6BAB4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525" y="624110"/>
            <a:ext cx="4623955" cy="1280890"/>
          </a:xfrm>
        </p:spPr>
        <p:txBody>
          <a:bodyPr>
            <a:normAutofit/>
          </a:bodyPr>
          <a:lstStyle/>
          <a:p>
            <a:r>
              <a:rPr lang="en-US" b="1" dirty="0"/>
              <a:t>The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46BDC-2695-4899-9CC9-7317F2044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812" y="2023072"/>
            <a:ext cx="5564188" cy="377762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400" dirty="0"/>
              <a:t>Majority of computer-based labs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Compact Seating arrangements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Higher manpower for monitoring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Real-Time Detection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Immediate Action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5805466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B71141-AE97-42B9-AA4B-31D9652131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947" y="737780"/>
            <a:ext cx="8911687" cy="1280890"/>
          </a:xfrm>
        </p:spPr>
        <p:txBody>
          <a:bodyPr>
            <a:normAutofit/>
          </a:bodyPr>
          <a:lstStyle/>
          <a:p>
            <a:r>
              <a:rPr lang="en-US" sz="4000" b="1" dirty="0"/>
              <a:t>Sub Problems to be solved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8142597-F991-372C-A50A-7B8F640B5476}"/>
              </a:ext>
            </a:extLst>
          </p:cNvPr>
          <p:cNvGrpSpPr/>
          <p:nvPr/>
        </p:nvGrpSpPr>
        <p:grpSpPr>
          <a:xfrm>
            <a:off x="9027779" y="566960"/>
            <a:ext cx="3768227" cy="4299365"/>
            <a:chOff x="7705725" y="290735"/>
            <a:chExt cx="4486275" cy="5774536"/>
          </a:xfrm>
        </p:grpSpPr>
        <p:pic>
          <p:nvPicPr>
            <p:cNvPr id="5" name="Picture 4" descr="A person sitting at a desk with a computer&#10;&#10;Description automatically generated with low confidence">
              <a:extLst>
                <a:ext uri="{FF2B5EF4-FFF2-40B4-BE49-F238E27FC236}">
                  <a16:creationId xmlns:a16="http://schemas.microsoft.com/office/drawing/2014/main" id="{2F1671BE-BC39-A5F0-8247-A7C1E6603E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05725" y="1329758"/>
              <a:ext cx="4486275" cy="4735513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6" name="3D Model 5" descr="Lightbulb">
                  <a:extLst>
                    <a:ext uri="{FF2B5EF4-FFF2-40B4-BE49-F238E27FC236}">
                      <a16:creationId xmlns:a16="http://schemas.microsoft.com/office/drawing/2014/main" id="{E6BBCE49-8174-EEDB-AAE5-8B247F381864}"/>
                    </a:ext>
                  </a:extLst>
                </p:cNvPr>
                <p:cNvGraphicFramePr/>
                <p:nvPr/>
              </p:nvGraphicFramePr>
              <p:xfrm rot="10800000">
                <a:off x="9630164" y="681260"/>
                <a:ext cx="523481" cy="1166590"/>
              </p:xfrm>
              <a:graphic>
                <a:graphicData uri="http://schemas.microsoft.com/office/drawing/2017/model3d">
                  <am3d:model3d r:embed="rId3">
                    <am3d:spPr>
                      <a:xfrm rot="10800000">
                        <a:off x="0" y="0"/>
                        <a:ext cx="523481" cy="1166590"/>
                      </a:xfrm>
                      <a:prstGeom prst="rect">
                        <a:avLst/>
                      </a:prstGeom>
                    </am3d:spPr>
                    <am3d:camera>
                      <am3d:pos x="0" y="0" z="61285287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30752" d="1000000"/>
                      <am3d:preTrans dx="0" dy="-18000000" dz="0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/>
                      <am3d:postTrans dx="0" dy="0" dz="0"/>
                    </am3d:trans>
                    <am3d:raster rName="Office3DRenderer" rVer="16.0.8326">
                      <am3d:blip r:embed="rId4"/>
                    </am3d:raster>
                    <am3d:objViewport viewportSz="862626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6" name="3D Model 5" descr="Lightbulb">
                  <a:extLst>
                    <a:ext uri="{FF2B5EF4-FFF2-40B4-BE49-F238E27FC236}">
                      <a16:creationId xmlns:a16="http://schemas.microsoft.com/office/drawing/2014/main" id="{E6BBCE49-8174-EEDB-AAE5-8B247F381864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 rot="10800000">
                  <a:off x="10644203" y="857721"/>
                  <a:ext cx="439696" cy="868571"/>
                </a:xfrm>
                <a:prstGeom prst="rect">
                  <a:avLst/>
                </a:prstGeom>
              </p:spPr>
            </p:pic>
          </mc:Fallback>
        </mc:AlternateContent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BDD844AF-42E3-C215-752B-3D0B2B67C07A}"/>
                </a:ext>
              </a:extLst>
            </p:cNvPr>
            <p:cNvCxnSpPr/>
            <p:nvPr/>
          </p:nvCxnSpPr>
          <p:spPr>
            <a:xfrm flipV="1">
              <a:off x="9877425" y="290735"/>
              <a:ext cx="0" cy="55245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0EC2464-4587-9B3F-6C68-88E9865840D4}"/>
              </a:ext>
            </a:extLst>
          </p:cNvPr>
          <p:cNvGrpSpPr/>
          <p:nvPr/>
        </p:nvGrpSpPr>
        <p:grpSpPr>
          <a:xfrm>
            <a:off x="258538" y="1893341"/>
            <a:ext cx="1106424" cy="4262113"/>
            <a:chOff x="240708" y="1496310"/>
            <a:chExt cx="1170522" cy="4672600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8D907F2A-8A38-2861-AFF1-F42635142DB8}"/>
                </a:ext>
              </a:extLst>
            </p:cNvPr>
            <p:cNvSpPr/>
            <p:nvPr/>
          </p:nvSpPr>
          <p:spPr>
            <a:xfrm>
              <a:off x="409537" y="2854501"/>
              <a:ext cx="808649" cy="808649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5"/>
                  </a:solidFill>
                </a:rPr>
                <a:t>02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56662D13-8DDA-EF40-0AD0-A7DE92CAF5A3}"/>
                </a:ext>
              </a:extLst>
            </p:cNvPr>
            <p:cNvSpPr/>
            <p:nvPr/>
          </p:nvSpPr>
          <p:spPr>
            <a:xfrm>
              <a:off x="409537" y="3984731"/>
              <a:ext cx="808649" cy="808649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03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787424DA-EFF2-C896-6C39-61BA2953A63A}"/>
                </a:ext>
              </a:extLst>
            </p:cNvPr>
            <p:cNvSpPr/>
            <p:nvPr/>
          </p:nvSpPr>
          <p:spPr>
            <a:xfrm>
              <a:off x="409537" y="5114961"/>
              <a:ext cx="808649" cy="808649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3"/>
                  </a:solidFill>
                </a:rPr>
                <a:t>04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10A6FD0B-B919-9244-563D-D54DF7E09579}"/>
                </a:ext>
              </a:extLst>
            </p:cNvPr>
            <p:cNvSpPr/>
            <p:nvPr/>
          </p:nvSpPr>
          <p:spPr>
            <a:xfrm>
              <a:off x="409537" y="1724271"/>
              <a:ext cx="808649" cy="808649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4"/>
                  </a:solidFill>
                </a:rPr>
                <a:t>01</a:t>
              </a:r>
            </a:p>
          </p:txBody>
        </p:sp>
        <p:sp>
          <p:nvSpPr>
            <p:cNvPr id="31" name="Freeform: Shape 30" descr="timeline ">
              <a:extLst>
                <a:ext uri="{FF2B5EF4-FFF2-40B4-BE49-F238E27FC236}">
                  <a16:creationId xmlns:a16="http://schemas.microsoft.com/office/drawing/2014/main" id="{A112D511-FC6C-462B-4EA3-CCD6C47AC75E}"/>
                </a:ext>
              </a:extLst>
            </p:cNvPr>
            <p:cNvSpPr/>
            <p:nvPr/>
          </p:nvSpPr>
          <p:spPr>
            <a:xfrm rot="16200000" flipV="1">
              <a:off x="-1456639" y="3241639"/>
              <a:ext cx="4565215" cy="1170522"/>
            </a:xfrm>
            <a:custGeom>
              <a:avLst/>
              <a:gdLst>
                <a:gd name="connsiteX0" fmla="*/ 1450750 w 5658193"/>
                <a:gd name="connsiteY0" fmla="*/ 725607 h 1450763"/>
                <a:gd name="connsiteX1" fmla="*/ 1449830 w 5658193"/>
                <a:gd name="connsiteY1" fmla="*/ 725607 h 1450763"/>
                <a:gd name="connsiteX2" fmla="*/ 1449806 w 5658193"/>
                <a:gd name="connsiteY2" fmla="*/ 725382 h 1450763"/>
                <a:gd name="connsiteX3" fmla="*/ 1449830 w 5658193"/>
                <a:gd name="connsiteY3" fmla="*/ 725157 h 1450763"/>
                <a:gd name="connsiteX4" fmla="*/ 1402870 w 5658193"/>
                <a:gd name="connsiteY4" fmla="*/ 725157 h 1450763"/>
                <a:gd name="connsiteX5" fmla="*/ 1389130 w 5658193"/>
                <a:gd name="connsiteY5" fmla="*/ 588840 h 1450763"/>
                <a:gd name="connsiteX6" fmla="*/ 725382 w 5658193"/>
                <a:gd name="connsiteY6" fmla="*/ 47869 h 1450763"/>
                <a:gd name="connsiteX7" fmla="*/ 47868 w 5658193"/>
                <a:gd name="connsiteY7" fmla="*/ 725382 h 1450763"/>
                <a:gd name="connsiteX8" fmla="*/ 47890 w 5658193"/>
                <a:gd name="connsiteY8" fmla="*/ 725607 h 1450763"/>
                <a:gd name="connsiteX9" fmla="*/ 10 w 5658193"/>
                <a:gd name="connsiteY9" fmla="*/ 725607 h 1450763"/>
                <a:gd name="connsiteX10" fmla="*/ 0 w 5658193"/>
                <a:gd name="connsiteY10" fmla="*/ 725382 h 1450763"/>
                <a:gd name="connsiteX11" fmla="*/ 725382 w 5658193"/>
                <a:gd name="connsiteY11" fmla="*/ 1 h 1450763"/>
                <a:gd name="connsiteX12" fmla="*/ 1450762 w 5658193"/>
                <a:gd name="connsiteY12" fmla="*/ 725382 h 1450763"/>
                <a:gd name="connsiteX13" fmla="*/ 4932812 w 5658193"/>
                <a:gd name="connsiteY13" fmla="*/ 1450762 h 1450763"/>
                <a:gd name="connsiteX14" fmla="*/ 4207431 w 5658193"/>
                <a:gd name="connsiteY14" fmla="*/ 725381 h 1450763"/>
                <a:gd name="connsiteX15" fmla="*/ 4207442 w 5658193"/>
                <a:gd name="connsiteY15" fmla="*/ 725156 h 1450763"/>
                <a:gd name="connsiteX16" fmla="*/ 4208363 w 5658193"/>
                <a:gd name="connsiteY16" fmla="*/ 725156 h 1450763"/>
                <a:gd name="connsiteX17" fmla="*/ 4208386 w 5658193"/>
                <a:gd name="connsiteY17" fmla="*/ 725381 h 1450763"/>
                <a:gd name="connsiteX18" fmla="*/ 4208363 w 5658193"/>
                <a:gd name="connsiteY18" fmla="*/ 725606 h 1450763"/>
                <a:gd name="connsiteX19" fmla="*/ 4255322 w 5658193"/>
                <a:gd name="connsiteY19" fmla="*/ 725606 h 1450763"/>
                <a:gd name="connsiteX20" fmla="*/ 4269064 w 5658193"/>
                <a:gd name="connsiteY20" fmla="*/ 861924 h 1450763"/>
                <a:gd name="connsiteX21" fmla="*/ 4932812 w 5658193"/>
                <a:gd name="connsiteY21" fmla="*/ 1402894 h 1450763"/>
                <a:gd name="connsiteX22" fmla="*/ 5610325 w 5658193"/>
                <a:gd name="connsiteY22" fmla="*/ 725381 h 1450763"/>
                <a:gd name="connsiteX23" fmla="*/ 5610302 w 5658193"/>
                <a:gd name="connsiteY23" fmla="*/ 725156 h 1450763"/>
                <a:gd name="connsiteX24" fmla="*/ 5658182 w 5658193"/>
                <a:gd name="connsiteY24" fmla="*/ 725156 h 1450763"/>
                <a:gd name="connsiteX25" fmla="*/ 5658193 w 5658193"/>
                <a:gd name="connsiteY25" fmla="*/ 725381 h 1450763"/>
                <a:gd name="connsiteX26" fmla="*/ 4932812 w 5658193"/>
                <a:gd name="connsiteY26" fmla="*/ 1450762 h 1450763"/>
                <a:gd name="connsiteX27" fmla="*/ 2127320 w 5658193"/>
                <a:gd name="connsiteY27" fmla="*/ 1450763 h 1450763"/>
                <a:gd name="connsiteX28" fmla="*/ 1401938 w 5658193"/>
                <a:gd name="connsiteY28" fmla="*/ 725382 h 1450763"/>
                <a:gd name="connsiteX29" fmla="*/ 1401950 w 5658193"/>
                <a:gd name="connsiteY29" fmla="*/ 725157 h 1450763"/>
                <a:gd name="connsiteX30" fmla="*/ 1402870 w 5658193"/>
                <a:gd name="connsiteY30" fmla="*/ 725157 h 1450763"/>
                <a:gd name="connsiteX31" fmla="*/ 1402894 w 5658193"/>
                <a:gd name="connsiteY31" fmla="*/ 725382 h 1450763"/>
                <a:gd name="connsiteX32" fmla="*/ 1402870 w 5658193"/>
                <a:gd name="connsiteY32" fmla="*/ 725607 h 1450763"/>
                <a:gd name="connsiteX33" fmla="*/ 1449830 w 5658193"/>
                <a:gd name="connsiteY33" fmla="*/ 725607 h 1450763"/>
                <a:gd name="connsiteX34" fmla="*/ 1463572 w 5658193"/>
                <a:gd name="connsiteY34" fmla="*/ 861925 h 1450763"/>
                <a:gd name="connsiteX35" fmla="*/ 2127320 w 5658193"/>
                <a:gd name="connsiteY35" fmla="*/ 1402895 h 1450763"/>
                <a:gd name="connsiteX36" fmla="*/ 2804833 w 5658193"/>
                <a:gd name="connsiteY36" fmla="*/ 725382 h 1450763"/>
                <a:gd name="connsiteX37" fmla="*/ 2804810 w 5658193"/>
                <a:gd name="connsiteY37" fmla="*/ 725157 h 1450763"/>
                <a:gd name="connsiteX38" fmla="*/ 2805515 w 5658193"/>
                <a:gd name="connsiteY38" fmla="*/ 725157 h 1450763"/>
                <a:gd name="connsiteX39" fmla="*/ 2820229 w 5658193"/>
                <a:gd name="connsiteY39" fmla="*/ 579192 h 1450763"/>
                <a:gd name="connsiteX40" fmla="*/ 3530873 w 5658193"/>
                <a:gd name="connsiteY40" fmla="*/ 0 h 1450763"/>
                <a:gd name="connsiteX41" fmla="*/ 4256254 w 5658193"/>
                <a:gd name="connsiteY41" fmla="*/ 725381 h 1450763"/>
                <a:gd name="connsiteX42" fmla="*/ 4256243 w 5658193"/>
                <a:gd name="connsiteY42" fmla="*/ 725606 h 1450763"/>
                <a:gd name="connsiteX43" fmla="*/ 4255322 w 5658193"/>
                <a:gd name="connsiteY43" fmla="*/ 725606 h 1450763"/>
                <a:gd name="connsiteX44" fmla="*/ 4255299 w 5658193"/>
                <a:gd name="connsiteY44" fmla="*/ 725381 h 1450763"/>
                <a:gd name="connsiteX45" fmla="*/ 4255322 w 5658193"/>
                <a:gd name="connsiteY45" fmla="*/ 725156 h 1450763"/>
                <a:gd name="connsiteX46" fmla="*/ 4208363 w 5658193"/>
                <a:gd name="connsiteY46" fmla="*/ 725156 h 1450763"/>
                <a:gd name="connsiteX47" fmla="*/ 4194621 w 5658193"/>
                <a:gd name="connsiteY47" fmla="*/ 588839 h 1450763"/>
                <a:gd name="connsiteX48" fmla="*/ 3530873 w 5658193"/>
                <a:gd name="connsiteY48" fmla="*/ 47868 h 1450763"/>
                <a:gd name="connsiteX49" fmla="*/ 2853360 w 5658193"/>
                <a:gd name="connsiteY49" fmla="*/ 725381 h 1450763"/>
                <a:gd name="connsiteX50" fmla="*/ 2853383 w 5658193"/>
                <a:gd name="connsiteY50" fmla="*/ 725606 h 1450763"/>
                <a:gd name="connsiteX51" fmla="*/ 2852678 w 5658193"/>
                <a:gd name="connsiteY51" fmla="*/ 725606 h 1450763"/>
                <a:gd name="connsiteX52" fmla="*/ 2837964 w 5658193"/>
                <a:gd name="connsiteY52" fmla="*/ 871572 h 1450763"/>
                <a:gd name="connsiteX53" fmla="*/ 2127320 w 5658193"/>
                <a:gd name="connsiteY53" fmla="*/ 1450763 h 1450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5658193" h="1450763">
                  <a:moveTo>
                    <a:pt x="1450750" y="725607"/>
                  </a:moveTo>
                  <a:lnTo>
                    <a:pt x="1449830" y="725607"/>
                  </a:lnTo>
                  <a:lnTo>
                    <a:pt x="1449806" y="725382"/>
                  </a:lnTo>
                  <a:lnTo>
                    <a:pt x="1449830" y="725157"/>
                  </a:lnTo>
                  <a:lnTo>
                    <a:pt x="1402870" y="725157"/>
                  </a:lnTo>
                  <a:lnTo>
                    <a:pt x="1389130" y="588840"/>
                  </a:lnTo>
                  <a:cubicBezTo>
                    <a:pt x="1325954" y="280108"/>
                    <a:pt x="1052790" y="47869"/>
                    <a:pt x="725382" y="47869"/>
                  </a:cubicBezTo>
                  <a:cubicBezTo>
                    <a:pt x="351202" y="47869"/>
                    <a:pt x="47868" y="351202"/>
                    <a:pt x="47868" y="725382"/>
                  </a:cubicBezTo>
                  <a:lnTo>
                    <a:pt x="47890" y="725607"/>
                  </a:lnTo>
                  <a:lnTo>
                    <a:pt x="10" y="725607"/>
                  </a:lnTo>
                  <a:lnTo>
                    <a:pt x="0" y="725382"/>
                  </a:lnTo>
                  <a:cubicBezTo>
                    <a:pt x="0" y="324765"/>
                    <a:pt x="324764" y="1"/>
                    <a:pt x="725382" y="1"/>
                  </a:cubicBezTo>
                  <a:cubicBezTo>
                    <a:pt x="1125998" y="1"/>
                    <a:pt x="1450762" y="324765"/>
                    <a:pt x="1450762" y="725382"/>
                  </a:cubicBezTo>
                  <a:close/>
                  <a:moveTo>
                    <a:pt x="4932812" y="1450762"/>
                  </a:moveTo>
                  <a:cubicBezTo>
                    <a:pt x="4532195" y="1450762"/>
                    <a:pt x="4207431" y="1125998"/>
                    <a:pt x="4207431" y="725381"/>
                  </a:cubicBezTo>
                  <a:lnTo>
                    <a:pt x="4207442" y="725156"/>
                  </a:lnTo>
                  <a:lnTo>
                    <a:pt x="4208363" y="725156"/>
                  </a:lnTo>
                  <a:lnTo>
                    <a:pt x="4208386" y="725381"/>
                  </a:lnTo>
                  <a:lnTo>
                    <a:pt x="4208363" y="725606"/>
                  </a:lnTo>
                  <a:lnTo>
                    <a:pt x="4255322" y="725606"/>
                  </a:lnTo>
                  <a:lnTo>
                    <a:pt x="4269064" y="861924"/>
                  </a:lnTo>
                  <a:cubicBezTo>
                    <a:pt x="4332239" y="1170655"/>
                    <a:pt x="4605404" y="1402894"/>
                    <a:pt x="4932812" y="1402894"/>
                  </a:cubicBezTo>
                  <a:cubicBezTo>
                    <a:pt x="5306992" y="1402894"/>
                    <a:pt x="5610325" y="1099561"/>
                    <a:pt x="5610325" y="725381"/>
                  </a:cubicBezTo>
                  <a:lnTo>
                    <a:pt x="5610302" y="725156"/>
                  </a:lnTo>
                  <a:lnTo>
                    <a:pt x="5658182" y="725156"/>
                  </a:lnTo>
                  <a:lnTo>
                    <a:pt x="5658193" y="725381"/>
                  </a:lnTo>
                  <a:cubicBezTo>
                    <a:pt x="5658193" y="1125998"/>
                    <a:pt x="5333429" y="1450762"/>
                    <a:pt x="4932812" y="1450762"/>
                  </a:cubicBezTo>
                  <a:close/>
                  <a:moveTo>
                    <a:pt x="2127320" y="1450763"/>
                  </a:moveTo>
                  <a:cubicBezTo>
                    <a:pt x="1726703" y="1450763"/>
                    <a:pt x="1401938" y="1125999"/>
                    <a:pt x="1401938" y="725382"/>
                  </a:cubicBezTo>
                  <a:lnTo>
                    <a:pt x="1401950" y="725157"/>
                  </a:lnTo>
                  <a:lnTo>
                    <a:pt x="1402870" y="725157"/>
                  </a:lnTo>
                  <a:lnTo>
                    <a:pt x="1402894" y="725382"/>
                  </a:lnTo>
                  <a:lnTo>
                    <a:pt x="1402870" y="725607"/>
                  </a:lnTo>
                  <a:lnTo>
                    <a:pt x="1449830" y="725607"/>
                  </a:lnTo>
                  <a:lnTo>
                    <a:pt x="1463572" y="861925"/>
                  </a:lnTo>
                  <a:cubicBezTo>
                    <a:pt x="1526746" y="1170656"/>
                    <a:pt x="1799912" y="1402895"/>
                    <a:pt x="2127320" y="1402895"/>
                  </a:cubicBezTo>
                  <a:cubicBezTo>
                    <a:pt x="2501500" y="1402895"/>
                    <a:pt x="2804833" y="1099562"/>
                    <a:pt x="2804833" y="725382"/>
                  </a:cubicBezTo>
                  <a:lnTo>
                    <a:pt x="2804810" y="725157"/>
                  </a:lnTo>
                  <a:lnTo>
                    <a:pt x="2805515" y="725157"/>
                  </a:lnTo>
                  <a:lnTo>
                    <a:pt x="2820229" y="579192"/>
                  </a:lnTo>
                  <a:cubicBezTo>
                    <a:pt x="2887868" y="248648"/>
                    <a:pt x="3180333" y="0"/>
                    <a:pt x="3530873" y="0"/>
                  </a:cubicBezTo>
                  <a:cubicBezTo>
                    <a:pt x="3931490" y="0"/>
                    <a:pt x="4256254" y="324764"/>
                    <a:pt x="4256254" y="725381"/>
                  </a:cubicBezTo>
                  <a:lnTo>
                    <a:pt x="4256243" y="725606"/>
                  </a:lnTo>
                  <a:lnTo>
                    <a:pt x="4255322" y="725606"/>
                  </a:lnTo>
                  <a:lnTo>
                    <a:pt x="4255299" y="725381"/>
                  </a:lnTo>
                  <a:lnTo>
                    <a:pt x="4255322" y="725156"/>
                  </a:lnTo>
                  <a:lnTo>
                    <a:pt x="4208363" y="725156"/>
                  </a:lnTo>
                  <a:lnTo>
                    <a:pt x="4194621" y="588839"/>
                  </a:lnTo>
                  <a:cubicBezTo>
                    <a:pt x="4131446" y="280107"/>
                    <a:pt x="3858281" y="47868"/>
                    <a:pt x="3530873" y="47868"/>
                  </a:cubicBezTo>
                  <a:cubicBezTo>
                    <a:pt x="3156693" y="47868"/>
                    <a:pt x="2853360" y="351201"/>
                    <a:pt x="2853360" y="725381"/>
                  </a:cubicBezTo>
                  <a:lnTo>
                    <a:pt x="2853383" y="725606"/>
                  </a:lnTo>
                  <a:lnTo>
                    <a:pt x="2852678" y="725606"/>
                  </a:lnTo>
                  <a:lnTo>
                    <a:pt x="2837964" y="871572"/>
                  </a:lnTo>
                  <a:cubicBezTo>
                    <a:pt x="2770325" y="1202116"/>
                    <a:pt x="2477860" y="1450763"/>
                    <a:pt x="2127320" y="1450763"/>
                  </a:cubicBezTo>
                  <a:close/>
                </a:path>
              </a:pathLst>
            </a:custGeom>
            <a:gradFill>
              <a:gsLst>
                <a:gs pos="56000">
                  <a:schemeClr val="accent6"/>
                </a:gs>
                <a:gs pos="36000">
                  <a:schemeClr val="accent5"/>
                </a:gs>
                <a:gs pos="15000">
                  <a:schemeClr val="accent4"/>
                </a:gs>
                <a:gs pos="100000">
                  <a:schemeClr val="accent3"/>
                </a:gs>
              </a:gsLst>
              <a:lin ang="10800000" scaled="0"/>
            </a:gra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4000" dirty="0">
                <a:solidFill>
                  <a:schemeClr val="bg1"/>
                </a:solidFill>
              </a:endParaRPr>
            </a:p>
          </p:txBody>
        </p:sp>
        <p:sp>
          <p:nvSpPr>
            <p:cNvPr id="32" name="Oval 31" descr="timeline endpoints">
              <a:extLst>
                <a:ext uri="{FF2B5EF4-FFF2-40B4-BE49-F238E27FC236}">
                  <a16:creationId xmlns:a16="http://schemas.microsoft.com/office/drawing/2014/main" id="{C8667031-FE96-83C6-831D-37AF67271D80}"/>
                </a:ext>
              </a:extLst>
            </p:cNvPr>
            <p:cNvSpPr/>
            <p:nvPr/>
          </p:nvSpPr>
          <p:spPr>
            <a:xfrm>
              <a:off x="745262" y="1496310"/>
              <a:ext cx="137199" cy="137199"/>
            </a:xfrm>
            <a:prstGeom prst="ellipse">
              <a:avLst/>
            </a:prstGeom>
            <a:solidFill>
              <a:schemeClr val="accent4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 descr="timeline endpoints">
              <a:extLst>
                <a:ext uri="{FF2B5EF4-FFF2-40B4-BE49-F238E27FC236}">
                  <a16:creationId xmlns:a16="http://schemas.microsoft.com/office/drawing/2014/main" id="{F0BE8866-B632-EFD4-8000-4D86D64590D7}"/>
                </a:ext>
              </a:extLst>
            </p:cNvPr>
            <p:cNvSpPr/>
            <p:nvPr/>
          </p:nvSpPr>
          <p:spPr>
            <a:xfrm>
              <a:off x="745262" y="6031711"/>
              <a:ext cx="137199" cy="137199"/>
            </a:xfrm>
            <a:prstGeom prst="ellipse">
              <a:avLst/>
            </a:prstGeom>
            <a:solidFill>
              <a:schemeClr val="accent3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2">
                    <a:lumMod val="75000"/>
                  </a:schemeClr>
                </a:solidFill>
              </a:endParaRPr>
            </a:p>
          </p:txBody>
        </p:sp>
      </p:grpSp>
      <p:pic>
        <p:nvPicPr>
          <p:cNvPr id="11" name="Picture 10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05DBADC-F942-B209-C0FA-7091EE2BEB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585" y="4265846"/>
            <a:ext cx="2728136" cy="1362139"/>
          </a:xfrm>
          <a:prstGeom prst="rect">
            <a:avLst/>
          </a:prstGeom>
        </p:spPr>
      </p:pic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5BE4FCCD-E97E-FB4C-4CB0-BE8308626CF5}"/>
              </a:ext>
            </a:extLst>
          </p:cNvPr>
          <p:cNvSpPr txBox="1">
            <a:spLocks/>
          </p:cNvSpPr>
          <p:nvPr/>
        </p:nvSpPr>
        <p:spPr>
          <a:xfrm>
            <a:off x="1397011" y="1613454"/>
            <a:ext cx="7822396" cy="9727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en-US" sz="2400" dirty="0"/>
          </a:p>
          <a:p>
            <a:pPr marL="0" indent="0" algn="just">
              <a:buFont typeface="Wingdings 3" charset="2"/>
              <a:buNone/>
            </a:pPr>
            <a:r>
              <a:rPr lang="en-US" sz="2400" dirty="0"/>
              <a:t>Good quality video capturing</a:t>
            </a:r>
          </a:p>
          <a:p>
            <a:pPr algn="just"/>
            <a:endParaRPr lang="en-US" sz="2400" dirty="0"/>
          </a:p>
          <a:p>
            <a:pPr marL="0" indent="0" algn="just">
              <a:buFont typeface="Wingdings 3" charset="2"/>
              <a:buNone/>
            </a:pPr>
            <a:endParaRPr lang="en-US" sz="2400" dirty="0"/>
          </a:p>
          <a:p>
            <a:pPr algn="just"/>
            <a:endParaRPr lang="en-US" sz="2400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78AC5708-E701-E2D5-FE58-5FB96B9A6DFC}"/>
              </a:ext>
            </a:extLst>
          </p:cNvPr>
          <p:cNvSpPr txBox="1">
            <a:spLocks/>
          </p:cNvSpPr>
          <p:nvPr/>
        </p:nvSpPr>
        <p:spPr>
          <a:xfrm>
            <a:off x="1434119" y="3210194"/>
            <a:ext cx="7822396" cy="116771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2600" dirty="0"/>
              <a:t>Accuracy of the Detection systems</a:t>
            </a:r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en-US" dirty="0"/>
              <a:t>Lighting</a:t>
            </a:r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en-US" dirty="0"/>
              <a:t>Pose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2803596B-A7C0-CF7E-C36A-4BFFE0F8FBB3}"/>
              </a:ext>
            </a:extLst>
          </p:cNvPr>
          <p:cNvSpPr txBox="1">
            <a:spLocks/>
          </p:cNvSpPr>
          <p:nvPr/>
        </p:nvSpPr>
        <p:spPr>
          <a:xfrm>
            <a:off x="1447547" y="4452890"/>
            <a:ext cx="7822396" cy="9727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2400" dirty="0"/>
              <a:t>Notifications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E9496B55-28F1-02F6-7217-678E9BDD7813}"/>
              </a:ext>
            </a:extLst>
          </p:cNvPr>
          <p:cNvSpPr txBox="1">
            <a:spLocks/>
          </p:cNvSpPr>
          <p:nvPr/>
        </p:nvSpPr>
        <p:spPr>
          <a:xfrm>
            <a:off x="1447547" y="5532241"/>
            <a:ext cx="7822396" cy="9727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2400" dirty="0"/>
              <a:t>Multiple detections notified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99312E31-B1A3-85E2-CA8B-3116DF2167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76046" y="5251973"/>
            <a:ext cx="2949136" cy="140707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2" name="Picture 11" descr="A picture containing watch, dark, camera&#10;&#10;Description automatically generated">
            <a:extLst>
              <a:ext uri="{FF2B5EF4-FFF2-40B4-BE49-F238E27FC236}">
                <a16:creationId xmlns:a16="http://schemas.microsoft.com/office/drawing/2014/main" id="{7FD7C1A2-7C32-ECBA-6B26-9076746187F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8349" y="509391"/>
            <a:ext cx="6524625" cy="346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1349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1F8EB-BDB8-4B6B-AE6B-FA08BA97D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733" y="791904"/>
            <a:ext cx="8911687" cy="1280890"/>
          </a:xfrm>
        </p:spPr>
        <p:txBody>
          <a:bodyPr>
            <a:normAutofit/>
          </a:bodyPr>
          <a:lstStyle/>
          <a:p>
            <a:r>
              <a:rPr lang="en-US" sz="4000" b="1" dirty="0"/>
              <a:t>The</a:t>
            </a:r>
            <a:r>
              <a:rPr lang="en-US" b="1" dirty="0"/>
              <a:t> Proposed System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2C3CD0DE-5D1F-59A0-4D1D-2752CDC88043}"/>
              </a:ext>
            </a:extLst>
          </p:cNvPr>
          <p:cNvSpPr txBox="1">
            <a:spLocks/>
          </p:cNvSpPr>
          <p:nvPr/>
        </p:nvSpPr>
        <p:spPr>
          <a:xfrm>
            <a:off x="61569" y="1937784"/>
            <a:ext cx="6566133" cy="19885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Wingdings" panose="05000000000000000000" pitchFamily="2" charset="2"/>
              <a:buChar char="q"/>
            </a:pPr>
            <a:r>
              <a:rPr lang="en-US" sz="2400" dirty="0"/>
              <a:t>Student Monitoring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sz="2400" dirty="0"/>
              <a:t>Suspicious Activity Detection Algorithm</a:t>
            </a:r>
            <a:endParaRPr lang="en-US" sz="2000" dirty="0"/>
          </a:p>
          <a:p>
            <a:pPr lvl="2">
              <a:buFont typeface="Wingdings" panose="05000000000000000000" pitchFamily="2" charset="2"/>
              <a:buChar char="§"/>
            </a:pPr>
            <a:r>
              <a:rPr lang="en-US" sz="1600" dirty="0"/>
              <a:t>Face Detection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sz="1600" dirty="0"/>
              <a:t>Head Orientation Detection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sz="1600" dirty="0"/>
              <a:t>Lip Movement Detection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sz="2400" dirty="0"/>
              <a:t>Remote Server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sz="2400" dirty="0"/>
              <a:t>Graphical User Interface</a:t>
            </a:r>
          </a:p>
        </p:txBody>
      </p:sp>
      <p:pic>
        <p:nvPicPr>
          <p:cNvPr id="19" name="Picture 18" descr="Diagram&#10;&#10;Description automatically generated">
            <a:extLst>
              <a:ext uri="{FF2B5EF4-FFF2-40B4-BE49-F238E27FC236}">
                <a16:creationId xmlns:a16="http://schemas.microsoft.com/office/drawing/2014/main" id="{D41454BB-6C76-415B-73A6-E120F1B960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9522" y="1917292"/>
            <a:ext cx="6096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1945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4A7D78F4-1005-521D-3284-8D2447A3F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214" y="684723"/>
            <a:ext cx="5716460" cy="1280890"/>
          </a:xfrm>
        </p:spPr>
        <p:txBody>
          <a:bodyPr>
            <a:normAutofit/>
          </a:bodyPr>
          <a:lstStyle/>
          <a:p>
            <a:r>
              <a:rPr lang="en-US" sz="4000" b="1" dirty="0"/>
              <a:t>Face Detection</a:t>
            </a:r>
            <a:endParaRPr lang="en-US" b="1" dirty="0"/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86F0FCA3-CC18-1831-FBE4-5BAA1A48121E}"/>
              </a:ext>
            </a:extLst>
          </p:cNvPr>
          <p:cNvSpPr txBox="1">
            <a:spLocks/>
          </p:cNvSpPr>
          <p:nvPr/>
        </p:nvSpPr>
        <p:spPr>
          <a:xfrm>
            <a:off x="61569" y="1937784"/>
            <a:ext cx="6752186" cy="19885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Wingdings" panose="05000000000000000000" pitchFamily="2" charset="2"/>
              <a:buChar char="q"/>
            </a:pPr>
            <a:r>
              <a:rPr lang="en-US" sz="2400" dirty="0"/>
              <a:t>Suspicious Activity Detection Algorithm</a:t>
            </a:r>
            <a:endParaRPr lang="en-US" sz="2000" dirty="0"/>
          </a:p>
          <a:p>
            <a:pPr lvl="2">
              <a:buFont typeface="Wingdings" panose="05000000000000000000" pitchFamily="2" charset="2"/>
              <a:buChar char="§"/>
            </a:pPr>
            <a:r>
              <a:rPr lang="en-US" sz="1600" dirty="0"/>
              <a:t>‘No</a:t>
            </a:r>
            <a:r>
              <a:rPr lang="en-US" dirty="0"/>
              <a:t>-</a:t>
            </a:r>
            <a:r>
              <a:rPr lang="en-US" sz="1600" dirty="0"/>
              <a:t>Face’ Detection  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sz="1600" dirty="0"/>
              <a:t>‘Multi-Face' Detection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sz="2400" dirty="0"/>
              <a:t>Tested Algorithms and Models</a:t>
            </a:r>
            <a:endParaRPr lang="en-US" sz="2000" dirty="0"/>
          </a:p>
          <a:p>
            <a:pPr lvl="2">
              <a:buFont typeface="Wingdings" panose="05000000000000000000" pitchFamily="2" charset="2"/>
              <a:buChar char="§"/>
            </a:pPr>
            <a:r>
              <a:rPr lang="en-US" sz="1600" dirty="0"/>
              <a:t>Haar feature classifier  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sz="1600" dirty="0"/>
              <a:t>MTCNN 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sz="2400" dirty="0"/>
              <a:t>MediaPipe Face Detection Model</a:t>
            </a:r>
          </a:p>
          <a:p>
            <a:pPr marL="457200" lvl="1" indent="0">
              <a:buNone/>
            </a:pPr>
            <a:endParaRPr lang="en-US" sz="2400" dirty="0"/>
          </a:p>
          <a:p>
            <a:pPr lvl="1">
              <a:buFont typeface="Wingdings" panose="05000000000000000000" pitchFamily="2" charset="2"/>
              <a:buChar char="q"/>
            </a:pPr>
            <a:endParaRPr lang="en-US" sz="2400" dirty="0"/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62CE4C96-D41F-2E7E-39EE-F4EEC5C9323B}"/>
              </a:ext>
            </a:extLst>
          </p:cNvPr>
          <p:cNvGrpSpPr/>
          <p:nvPr/>
        </p:nvGrpSpPr>
        <p:grpSpPr>
          <a:xfrm>
            <a:off x="6012180" y="2132432"/>
            <a:ext cx="11325900" cy="2724416"/>
            <a:chOff x="6012180" y="2132432"/>
            <a:chExt cx="11325900" cy="2724416"/>
          </a:xfrm>
        </p:grpSpPr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82DCBB38-55E1-2467-AF0B-87BDE72FB0AE}"/>
                </a:ext>
              </a:extLst>
            </p:cNvPr>
            <p:cNvGrpSpPr/>
            <p:nvPr/>
          </p:nvGrpSpPr>
          <p:grpSpPr>
            <a:xfrm>
              <a:off x="6012180" y="2255705"/>
              <a:ext cx="11325900" cy="2601143"/>
              <a:chOff x="6083300" y="2255705"/>
              <a:chExt cx="11325900" cy="2601143"/>
            </a:xfrm>
          </p:grpSpPr>
          <p:grpSp>
            <p:nvGrpSpPr>
              <p:cNvPr id="72" name="Group 71">
                <a:extLst>
                  <a:ext uri="{FF2B5EF4-FFF2-40B4-BE49-F238E27FC236}">
                    <a16:creationId xmlns:a16="http://schemas.microsoft.com/office/drawing/2014/main" id="{654F9921-DD9F-612A-2A98-BA0AE3FE8521}"/>
                  </a:ext>
                </a:extLst>
              </p:cNvPr>
              <p:cNvGrpSpPr/>
              <p:nvPr/>
            </p:nvGrpSpPr>
            <p:grpSpPr>
              <a:xfrm>
                <a:off x="6083300" y="2255705"/>
                <a:ext cx="11325900" cy="2601143"/>
                <a:chOff x="6083300" y="2255705"/>
                <a:chExt cx="11325900" cy="2601143"/>
              </a:xfrm>
            </p:grpSpPr>
            <p:pic>
              <p:nvPicPr>
                <p:cNvPr id="30" name="Picture 29" descr="A picture containing graphical user interface&#10;&#10;Description automatically generated">
                  <a:extLst>
                    <a:ext uri="{FF2B5EF4-FFF2-40B4-BE49-F238E27FC236}">
                      <a16:creationId xmlns:a16="http://schemas.microsoft.com/office/drawing/2014/main" id="{9EE41656-6340-9BDF-A8EB-47B4D238F75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083300" y="2255705"/>
                  <a:ext cx="2510823" cy="2601143"/>
                </a:xfrm>
                <a:prstGeom prst="rect">
                  <a:avLst/>
                </a:prstGeom>
              </p:spPr>
            </p:pic>
            <p:grpSp>
              <p:nvGrpSpPr>
                <p:cNvPr id="57" name="Group 56">
                  <a:extLst>
                    <a:ext uri="{FF2B5EF4-FFF2-40B4-BE49-F238E27FC236}">
                      <a16:creationId xmlns:a16="http://schemas.microsoft.com/office/drawing/2014/main" id="{0BDEB6BE-533C-ECF7-6208-AE2AC9A1C57F}"/>
                    </a:ext>
                  </a:extLst>
                </p:cNvPr>
                <p:cNvGrpSpPr/>
                <p:nvPr/>
              </p:nvGrpSpPr>
              <p:grpSpPr>
                <a:xfrm>
                  <a:off x="8742723" y="2827898"/>
                  <a:ext cx="1845650" cy="1498127"/>
                  <a:chOff x="8858864" y="4056453"/>
                  <a:chExt cx="1845650" cy="1498127"/>
                </a:xfrm>
              </p:grpSpPr>
              <p:pic>
                <p:nvPicPr>
                  <p:cNvPr id="49" name="Picture 48" descr="Icon&#10;&#10;Description automatically generated">
                    <a:extLst>
                      <a:ext uri="{FF2B5EF4-FFF2-40B4-BE49-F238E27FC236}">
                        <a16:creationId xmlns:a16="http://schemas.microsoft.com/office/drawing/2014/main" id="{B0EDC65D-CB50-7083-B1FA-3039BA11E99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rot="10800000">
                    <a:off x="8858864" y="4144886"/>
                    <a:ext cx="1219625" cy="1321260"/>
                  </a:xfrm>
                  <a:prstGeom prst="rect">
                    <a:avLst/>
                  </a:prstGeom>
                </p:spPr>
              </p:pic>
              <p:pic>
                <p:nvPicPr>
                  <p:cNvPr id="55" name="Picture 54" descr="Graphical user interface&#10;&#10;Description automatically generated with low confidence">
                    <a:extLst>
                      <a:ext uri="{FF2B5EF4-FFF2-40B4-BE49-F238E27FC236}">
                        <a16:creationId xmlns:a16="http://schemas.microsoft.com/office/drawing/2014/main" id="{CD27B115-C297-39FB-D46A-7B18FF75A73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022655" y="4056453"/>
                    <a:ext cx="1681859" cy="1498127"/>
                  </a:xfrm>
                  <a:prstGeom prst="rect">
                    <a:avLst/>
                  </a:prstGeom>
                </p:spPr>
              </p:pic>
            </p:grpSp>
            <p:cxnSp>
              <p:nvCxnSpPr>
                <p:cNvPr id="59" name="Straight Arrow Connector 58">
                  <a:extLst>
                    <a:ext uri="{FF2B5EF4-FFF2-40B4-BE49-F238E27FC236}">
                      <a16:creationId xmlns:a16="http://schemas.microsoft.com/office/drawing/2014/main" id="{C9774DA5-EBB6-348F-DDC9-853B01748F3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036138" y="3576962"/>
                  <a:ext cx="738745" cy="2"/>
                </a:xfrm>
                <a:prstGeom prst="straightConnector1">
                  <a:avLst/>
                </a:prstGeom>
                <a:ln w="34925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83CFEC38-8371-494F-2D01-B0E89AA6FBBC}"/>
                    </a:ext>
                  </a:extLst>
                </p:cNvPr>
                <p:cNvSpPr txBox="1"/>
                <p:nvPr/>
              </p:nvSpPr>
              <p:spPr>
                <a:xfrm>
                  <a:off x="9179600" y="4336183"/>
                  <a:ext cx="8229600" cy="27699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lvl="2"/>
                  <a:r>
                    <a:rPr lang="en-US" sz="1200" dirty="0"/>
                    <a:t>Not Face</a:t>
                  </a:r>
                </a:p>
              </p:txBody>
            </p:sp>
            <p:pic>
              <p:nvPicPr>
                <p:cNvPr id="65" name="Picture 64" descr="A picture containing text&#10;&#10;Description automatically generated">
                  <a:extLst>
                    <a:ext uri="{FF2B5EF4-FFF2-40B4-BE49-F238E27FC236}">
                      <a16:creationId xmlns:a16="http://schemas.microsoft.com/office/drawing/2014/main" id="{A89F1A7B-BADF-D24C-684F-C61657B0DDA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683618" y="2343398"/>
                  <a:ext cx="1483301" cy="1321261"/>
                </a:xfrm>
                <a:prstGeom prst="rect">
                  <a:avLst/>
                </a:prstGeom>
              </p:spPr>
            </p:pic>
            <p:pic>
              <p:nvPicPr>
                <p:cNvPr id="69" name="Picture 68" descr="A picture containing text, light, traffic&#10;&#10;Description automatically generated">
                  <a:extLst>
                    <a:ext uri="{FF2B5EF4-FFF2-40B4-BE49-F238E27FC236}">
                      <a16:creationId xmlns:a16="http://schemas.microsoft.com/office/drawing/2014/main" id="{619F021A-161F-345B-7627-2E9AA2A3C5C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769932" y="3064598"/>
                  <a:ext cx="1186009" cy="963036"/>
                </a:xfrm>
                <a:prstGeom prst="rect">
                  <a:avLst/>
                </a:prstGeom>
              </p:spPr>
            </p:pic>
            <p:pic>
              <p:nvPicPr>
                <p:cNvPr id="70" name="Picture 69" descr="A picture containing text, light, traffic&#10;&#10;Description automatically generated">
                  <a:extLst>
                    <a:ext uri="{FF2B5EF4-FFF2-40B4-BE49-F238E27FC236}">
                      <a16:creationId xmlns:a16="http://schemas.microsoft.com/office/drawing/2014/main" id="{8AA71695-0F86-FFC8-508A-863EDA62899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619849" y="3348513"/>
                  <a:ext cx="1186009" cy="963036"/>
                </a:xfrm>
                <a:prstGeom prst="rect">
                  <a:avLst/>
                </a:prstGeom>
              </p:spPr>
            </p:pic>
            <p:pic>
              <p:nvPicPr>
                <p:cNvPr id="71" name="Picture 70" descr="A picture containing text, light, traffic&#10;&#10;Description automatically generated">
                  <a:extLst>
                    <a:ext uri="{FF2B5EF4-FFF2-40B4-BE49-F238E27FC236}">
                      <a16:creationId xmlns:a16="http://schemas.microsoft.com/office/drawing/2014/main" id="{7FD5EE30-FB5E-5CCE-543C-CC220E3BCDC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953186" y="3346522"/>
                  <a:ext cx="1186009" cy="963036"/>
                </a:xfrm>
                <a:prstGeom prst="rect">
                  <a:avLst/>
                </a:prstGeom>
              </p:spPr>
            </p:pic>
          </p:grp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FCE42CEA-A188-F94C-C97D-51279FF92DC3}"/>
                  </a:ext>
                </a:extLst>
              </p:cNvPr>
              <p:cNvSpPr txBox="1"/>
              <p:nvPr/>
            </p:nvSpPr>
            <p:spPr>
              <a:xfrm>
                <a:off x="9179600" y="2535582"/>
                <a:ext cx="6140244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2"/>
                <a:r>
                  <a:rPr lang="en-US" sz="1200" dirty="0"/>
                  <a:t>Face</a:t>
                </a:r>
              </a:p>
            </p:txBody>
          </p:sp>
        </p:grpSp>
        <p:pic>
          <p:nvPicPr>
            <p:cNvPr id="68" name="Picture 67" descr="A picture containing text, light, traffic&#10;&#10;Description automatically generated">
              <a:extLst>
                <a:ext uri="{FF2B5EF4-FFF2-40B4-BE49-F238E27FC236}">
                  <a16:creationId xmlns:a16="http://schemas.microsoft.com/office/drawing/2014/main" id="{5C256751-E58F-C55B-C021-497DAA6FA76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91052" y="2132432"/>
              <a:ext cx="1186009" cy="96303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748526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4A7D78F4-1005-521D-3284-8D2447A3F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214" y="684723"/>
            <a:ext cx="6978266" cy="1280890"/>
          </a:xfrm>
        </p:spPr>
        <p:txBody>
          <a:bodyPr>
            <a:normAutofit/>
          </a:bodyPr>
          <a:lstStyle/>
          <a:p>
            <a:r>
              <a:rPr lang="en-US" sz="4000" b="1" dirty="0"/>
              <a:t>Head Orientation Detection</a:t>
            </a:r>
            <a:endParaRPr lang="en-US" b="1" dirty="0"/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86F0FCA3-CC18-1831-FBE4-5BAA1A48121E}"/>
              </a:ext>
            </a:extLst>
          </p:cNvPr>
          <p:cNvSpPr txBox="1">
            <a:spLocks/>
          </p:cNvSpPr>
          <p:nvPr/>
        </p:nvSpPr>
        <p:spPr>
          <a:xfrm>
            <a:off x="61569" y="1937784"/>
            <a:ext cx="6752186" cy="19885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Wingdings" panose="05000000000000000000" pitchFamily="2" charset="2"/>
              <a:buChar char="q"/>
            </a:pPr>
            <a:r>
              <a:rPr lang="en-US" sz="2400" dirty="0"/>
              <a:t>3D Coordinate Plane</a:t>
            </a:r>
            <a:endParaRPr lang="en-US" sz="2000" dirty="0"/>
          </a:p>
          <a:p>
            <a:pPr lvl="2">
              <a:buFont typeface="Wingdings" panose="05000000000000000000" pitchFamily="2" charset="2"/>
              <a:buChar char="§"/>
            </a:pPr>
            <a:r>
              <a:rPr lang="en-US" sz="1600" dirty="0"/>
              <a:t>MediaPipe Pose Estimation Model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sz="2400" dirty="0"/>
              <a:t>Algorithm</a:t>
            </a:r>
            <a:endParaRPr lang="en-US" sz="1600" dirty="0"/>
          </a:p>
          <a:p>
            <a:pPr lvl="2">
              <a:buFont typeface="Wingdings" panose="05000000000000000000" pitchFamily="2" charset="2"/>
              <a:buChar char="§"/>
            </a:pPr>
            <a:r>
              <a:rPr lang="en-US" sz="1600" dirty="0"/>
              <a:t>Get Nose point coordinates (</a:t>
            </a:r>
            <a:r>
              <a:rPr lang="en-US" sz="1600" b="1" dirty="0"/>
              <a:t>N</a:t>
            </a:r>
            <a:r>
              <a:rPr lang="en-US" sz="1600" dirty="0"/>
              <a:t>)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sz="1600" dirty="0"/>
              <a:t>Get Left and Right Ear point coordinates (</a:t>
            </a:r>
            <a:r>
              <a:rPr lang="en-US" sz="1600" b="1" dirty="0"/>
              <a:t>L </a:t>
            </a:r>
            <a:r>
              <a:rPr lang="en-US" sz="1600" dirty="0"/>
              <a:t>&amp;</a:t>
            </a:r>
            <a:r>
              <a:rPr lang="en-US" sz="1600" b="1" dirty="0"/>
              <a:t> R</a:t>
            </a:r>
            <a:r>
              <a:rPr lang="en-US" sz="1600" dirty="0"/>
              <a:t>)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sz="1600" dirty="0"/>
              <a:t>Get 3D line vector (</a:t>
            </a:r>
            <a:r>
              <a:rPr lang="en-US" sz="1600" b="1" dirty="0"/>
              <a:t>LR</a:t>
            </a:r>
            <a:r>
              <a:rPr lang="en-US" sz="1600" dirty="0"/>
              <a:t>)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sz="1600" dirty="0"/>
              <a:t>Get 3D point (</a:t>
            </a:r>
            <a:r>
              <a:rPr lang="en-US" sz="1600" b="1" dirty="0"/>
              <a:t>M</a:t>
            </a:r>
            <a:r>
              <a:rPr lang="en-US" sz="1600" dirty="0"/>
              <a:t>)</a:t>
            </a:r>
            <a:endParaRPr lang="en-US" sz="1600" b="1" dirty="0"/>
          </a:p>
          <a:p>
            <a:pPr lvl="2">
              <a:buFont typeface="Wingdings" panose="05000000000000000000" pitchFamily="2" charset="2"/>
              <a:buChar char="§"/>
            </a:pPr>
            <a:r>
              <a:rPr lang="en-US" sz="1600" dirty="0"/>
              <a:t>Get 3D line vector (</a:t>
            </a:r>
            <a:r>
              <a:rPr lang="en-US" sz="1600" b="1" dirty="0"/>
              <a:t>NM</a:t>
            </a:r>
            <a:r>
              <a:rPr lang="en-US" sz="1600" dirty="0"/>
              <a:t>)</a:t>
            </a:r>
            <a:endParaRPr lang="en-US" sz="1600" b="1" dirty="0"/>
          </a:p>
          <a:p>
            <a:pPr lvl="2">
              <a:buFont typeface="Wingdings" panose="05000000000000000000" pitchFamily="2" charset="2"/>
              <a:buChar char="§"/>
            </a:pPr>
            <a:r>
              <a:rPr lang="en-US" sz="1600" dirty="0"/>
              <a:t>Get 3D Plane perpendicular to Camera (</a:t>
            </a:r>
            <a:r>
              <a:rPr lang="en-US" sz="1600" b="1" dirty="0"/>
              <a:t>P</a:t>
            </a:r>
            <a:r>
              <a:rPr lang="en-US" sz="1600" dirty="0"/>
              <a:t>)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sz="1600" dirty="0"/>
              <a:t>Find angle between line </a:t>
            </a:r>
            <a:r>
              <a:rPr lang="en-US" sz="1600" b="1" dirty="0"/>
              <a:t>NM </a:t>
            </a:r>
            <a:r>
              <a:rPr lang="en-US" sz="1600" dirty="0"/>
              <a:t>&amp; plane </a:t>
            </a:r>
            <a:r>
              <a:rPr lang="en-US" sz="1600" b="1" dirty="0"/>
              <a:t>P</a:t>
            </a:r>
            <a:r>
              <a:rPr lang="en-US" sz="1600" dirty="0"/>
              <a:t> </a:t>
            </a:r>
            <a:endParaRPr lang="en-US" sz="1600" b="1" dirty="0"/>
          </a:p>
          <a:p>
            <a:pPr marL="457200" lvl="1" indent="0">
              <a:buNone/>
            </a:pPr>
            <a:endParaRPr lang="en-US" sz="2400" dirty="0"/>
          </a:p>
          <a:p>
            <a:pPr marL="457200" lvl="1" indent="0">
              <a:buNone/>
            </a:pPr>
            <a:endParaRPr lang="en-US" sz="2400" dirty="0"/>
          </a:p>
          <a:p>
            <a:pPr marL="457200" lvl="1" indent="0">
              <a:buNone/>
            </a:pPr>
            <a:endParaRPr lang="en-US" sz="2400" dirty="0"/>
          </a:p>
          <a:p>
            <a:pPr lvl="1">
              <a:buFont typeface="Wingdings" panose="05000000000000000000" pitchFamily="2" charset="2"/>
              <a:buChar char="q"/>
            </a:pPr>
            <a:endParaRPr lang="en-US" sz="2400" dirty="0"/>
          </a:p>
        </p:txBody>
      </p:sp>
      <p:pic>
        <p:nvPicPr>
          <p:cNvPr id="11" name="Picture 10" descr="Diagram">
            <a:extLst>
              <a:ext uri="{FF2B5EF4-FFF2-40B4-BE49-F238E27FC236}">
                <a16:creationId xmlns:a16="http://schemas.microsoft.com/office/drawing/2014/main" id="{689B83C2-9803-7EC8-2CBC-757DD36BBC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0192" y="1965613"/>
            <a:ext cx="4489638" cy="3539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9438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4A7D78F4-1005-521D-3284-8D2447A3F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014" y="481523"/>
            <a:ext cx="6571866" cy="1280890"/>
          </a:xfrm>
        </p:spPr>
        <p:txBody>
          <a:bodyPr>
            <a:normAutofit/>
          </a:bodyPr>
          <a:lstStyle/>
          <a:p>
            <a:r>
              <a:rPr lang="en-US" sz="4000" b="1" dirty="0"/>
              <a:t>Lip </a:t>
            </a:r>
            <a:r>
              <a:rPr lang="en-US" sz="4400" b="1" dirty="0"/>
              <a:t>Movement</a:t>
            </a:r>
            <a:r>
              <a:rPr lang="en-US" sz="4000" b="1" dirty="0"/>
              <a:t> Detection</a:t>
            </a:r>
            <a:endParaRPr lang="en-US" b="1" dirty="0"/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86F0FCA3-CC18-1831-FBE4-5BAA1A48121E}"/>
              </a:ext>
            </a:extLst>
          </p:cNvPr>
          <p:cNvSpPr txBox="1">
            <a:spLocks/>
          </p:cNvSpPr>
          <p:nvPr/>
        </p:nvSpPr>
        <p:spPr>
          <a:xfrm>
            <a:off x="61569" y="1937784"/>
            <a:ext cx="6752186" cy="19885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Wingdings" panose="05000000000000000000" pitchFamily="2" charset="2"/>
              <a:buChar char="q"/>
            </a:pPr>
            <a:r>
              <a:rPr lang="en-US" sz="2400" dirty="0"/>
              <a:t>Collect sequence of frames</a:t>
            </a:r>
            <a:endParaRPr lang="en-US" sz="2000" dirty="0"/>
          </a:p>
          <a:p>
            <a:pPr lvl="2">
              <a:buFont typeface="Wingdings" panose="05000000000000000000" pitchFamily="2" charset="2"/>
              <a:buChar char="§"/>
            </a:pPr>
            <a:r>
              <a:rPr lang="en-US" sz="1600" dirty="0"/>
              <a:t>‘Speaking’ Detection 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sz="2400" dirty="0"/>
              <a:t>Recurrent Neural Network</a:t>
            </a:r>
            <a:endParaRPr lang="en-US" sz="2000" dirty="0"/>
          </a:p>
          <a:p>
            <a:pPr lvl="2">
              <a:buFont typeface="Wingdings" panose="05000000000000000000" pitchFamily="2" charset="2"/>
              <a:buChar char="§"/>
            </a:pPr>
            <a:r>
              <a:rPr lang="en-US" sz="1600" dirty="0"/>
              <a:t>‘Speaking’ Detection 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sz="1600" dirty="0"/>
              <a:t>Model pretrained using </a:t>
            </a:r>
            <a:r>
              <a:rPr lang="en-US" sz="1600" b="1" dirty="0"/>
              <a:t>dlib</a:t>
            </a:r>
            <a:r>
              <a:rPr lang="en-US" sz="1600" dirty="0"/>
              <a:t> face detector 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sz="2400" dirty="0"/>
              <a:t>Basis of Model</a:t>
            </a:r>
            <a:endParaRPr lang="en-US" sz="2000" dirty="0"/>
          </a:p>
          <a:p>
            <a:pPr lvl="2">
              <a:buFont typeface="Wingdings" panose="05000000000000000000" pitchFamily="2" charset="2"/>
              <a:buChar char="§"/>
            </a:pPr>
            <a:r>
              <a:rPr lang="en-US" sz="1600" dirty="0"/>
              <a:t>Consider 25 frames of the input webcam video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sz="1600" dirty="0"/>
              <a:t>Fetch the points that mark the inner edges of the top and bottom lip.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sz="1600" dirty="0"/>
              <a:t>Get the average pixel separations of A, B, C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sz="1600" dirty="0"/>
              <a:t>Feed the lip </a:t>
            </a:r>
            <a:r>
              <a:rPr lang="en-US" sz="1600"/>
              <a:t>separation sequence </a:t>
            </a:r>
            <a:r>
              <a:rPr lang="en-US" sz="1600" dirty="0"/>
              <a:t>into the RNN model</a:t>
            </a:r>
          </a:p>
          <a:p>
            <a:pPr lvl="2">
              <a:buFont typeface="Wingdings" panose="05000000000000000000" pitchFamily="2" charset="2"/>
              <a:buChar char="§"/>
            </a:pPr>
            <a:endParaRPr lang="en-US" sz="1600" dirty="0"/>
          </a:p>
          <a:p>
            <a:pPr lvl="2">
              <a:buFont typeface="Wingdings" panose="05000000000000000000" pitchFamily="2" charset="2"/>
              <a:buChar char="§"/>
            </a:pPr>
            <a:endParaRPr lang="en-US" sz="1600" dirty="0"/>
          </a:p>
          <a:p>
            <a:pPr marL="457200" lvl="1" indent="0">
              <a:buNone/>
            </a:pPr>
            <a:endParaRPr lang="en-US" sz="2400" dirty="0"/>
          </a:p>
          <a:p>
            <a:pPr lvl="1">
              <a:buFont typeface="Wingdings" panose="05000000000000000000" pitchFamily="2" charset="2"/>
              <a:buChar char="q"/>
            </a:pPr>
            <a:endParaRPr lang="en-US" sz="2400" dirty="0"/>
          </a:p>
        </p:txBody>
      </p:sp>
      <p:pic>
        <p:nvPicPr>
          <p:cNvPr id="3" name="Picture 2" descr="Shape&#10;&#10;Description automatically generated">
            <a:extLst>
              <a:ext uri="{FF2B5EF4-FFF2-40B4-BE49-F238E27FC236}">
                <a16:creationId xmlns:a16="http://schemas.microsoft.com/office/drawing/2014/main" id="{FB141CBD-0070-4ED9-B518-1C7A4C14D1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0240" y="2008069"/>
            <a:ext cx="3322560" cy="4104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0044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6EDDFA-FDED-5A4E-096E-5CDF42951F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302" y="386036"/>
            <a:ext cx="10737395" cy="1280890"/>
          </a:xfrm>
        </p:spPr>
        <p:txBody>
          <a:bodyPr>
            <a:noAutofit/>
          </a:bodyPr>
          <a:lstStyle/>
          <a:p>
            <a:r>
              <a:rPr lang="en-US" sz="4000" b="1" dirty="0"/>
              <a:t>Research on </a:t>
            </a:r>
            <a:br>
              <a:rPr lang="en-US" sz="4000" b="1" dirty="0"/>
            </a:br>
            <a:r>
              <a:rPr lang="en-US" sz="2400" b="1" dirty="0"/>
              <a:t>		</a:t>
            </a:r>
            <a:r>
              <a:rPr lang="en-US" sz="1800" b="1" dirty="0"/>
              <a:t>Suspicious Behavior Recognition Based on Facial Features </a:t>
            </a:r>
            <a:r>
              <a:rPr lang="en-US" sz="1800" b="1" baseline="30000" dirty="0"/>
              <a:t>1</a:t>
            </a:r>
            <a:r>
              <a:rPr lang="en-US" sz="1800" b="1" dirty="0"/>
              <a:t> </a:t>
            </a:r>
            <a:r>
              <a:rPr lang="en-US" sz="1800" b="1" i="1" dirty="0"/>
              <a:t> </a:t>
            </a:r>
            <a:br>
              <a:rPr lang="en-US" sz="4800" b="1" i="1" dirty="0"/>
            </a:br>
            <a:r>
              <a:rPr lang="en-US" sz="4800" b="1" i="1" dirty="0"/>
              <a:t>		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66AF45-9662-5EC8-03A5-4360EE49F1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110590"/>
            <a:ext cx="10515600" cy="3557296"/>
          </a:xfrm>
        </p:spPr>
        <p:txBody>
          <a:bodyPr>
            <a:normAutofit/>
          </a:bodyPr>
          <a:lstStyle/>
          <a:p>
            <a:r>
              <a:rPr lang="en-US" sz="2400" dirty="0"/>
              <a:t>Fear -  a suspect behavior</a:t>
            </a:r>
          </a:p>
          <a:p>
            <a:r>
              <a:rPr lang="en-US" sz="2400" dirty="0"/>
              <a:t>Heart rate estimation system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800" b="1" dirty="0"/>
              <a:t>Bandpass Filter</a:t>
            </a:r>
            <a:r>
              <a:rPr lang="en-US" sz="2200" b="1" dirty="0"/>
              <a:t>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800" b="1" dirty="0"/>
              <a:t>Eulerian Transformer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800" b="1" dirty="0"/>
              <a:t>Lagrangian Transformer</a:t>
            </a:r>
          </a:p>
          <a:p>
            <a:r>
              <a:rPr lang="en-US" sz="2400" b="1" dirty="0"/>
              <a:t>CK+  </a:t>
            </a:r>
            <a:r>
              <a:rPr lang="en-US" sz="2400" dirty="0"/>
              <a:t>Dataset</a:t>
            </a:r>
            <a:endParaRPr lang="en-US" sz="2400" b="1" dirty="0"/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E19C754-2182-5B7D-4C27-887AA6E4BB1F}"/>
              </a:ext>
            </a:extLst>
          </p:cNvPr>
          <p:cNvSpPr txBox="1">
            <a:spLocks/>
          </p:cNvSpPr>
          <p:nvPr/>
        </p:nvSpPr>
        <p:spPr>
          <a:xfrm>
            <a:off x="968830" y="6111550"/>
            <a:ext cx="10515600" cy="12348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baseline="30000" dirty="0"/>
              <a:t>1  </a:t>
            </a:r>
            <a:r>
              <a:rPr lang="en-US" sz="1200" dirty="0" err="1"/>
              <a:t>Mossaad</a:t>
            </a:r>
            <a:r>
              <a:rPr lang="en-US" sz="1200" dirty="0"/>
              <a:t>, Ben </a:t>
            </a:r>
            <a:r>
              <a:rPr lang="en-US" sz="1200" dirty="0" err="1"/>
              <a:t>Ayed</a:t>
            </a:r>
            <a:r>
              <a:rPr lang="en-US" sz="1200" dirty="0"/>
              <a:t> &amp; </a:t>
            </a:r>
            <a:r>
              <a:rPr lang="en-US" sz="1200" dirty="0" err="1"/>
              <a:t>Elkosantini</a:t>
            </a:r>
            <a:r>
              <a:rPr lang="en-US" sz="1200" dirty="0"/>
              <a:t>, </a:t>
            </a:r>
            <a:r>
              <a:rPr lang="en-US" sz="1200" dirty="0" err="1"/>
              <a:t>Sabeur</a:t>
            </a:r>
            <a:r>
              <a:rPr lang="en-US" sz="1200" dirty="0"/>
              <a:t> &amp; Alshaya, Shaya &amp; Abid, Mohamed. (2019). Suspicious Behavior Recognition Based on Face Features. IEEE Access. PP. 1-1. 10.1109/ACCESS.2019.2947338.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A0D275-958C-BA96-45D3-8CA3F49C11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9940" y="1477428"/>
            <a:ext cx="4244708" cy="4442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6199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6EDDFA-FDED-5A4E-096E-5CDF42951F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6405" y="350907"/>
            <a:ext cx="10737395" cy="1280890"/>
          </a:xfrm>
        </p:spPr>
        <p:txBody>
          <a:bodyPr>
            <a:noAutofit/>
          </a:bodyPr>
          <a:lstStyle/>
          <a:p>
            <a:r>
              <a:rPr lang="en-US" sz="4000" b="1" dirty="0"/>
              <a:t>Research on </a:t>
            </a:r>
            <a:br>
              <a:rPr lang="en-US" sz="4000" b="1" dirty="0"/>
            </a:br>
            <a:r>
              <a:rPr lang="en-US" sz="2400" b="1" dirty="0"/>
              <a:t>		</a:t>
            </a:r>
            <a:r>
              <a:rPr lang="en-US" sz="1800" b="1" dirty="0"/>
              <a:t>Suspicious Human Activity Detection in Classroom Examination </a:t>
            </a:r>
            <a:r>
              <a:rPr lang="en-US" sz="1800" b="1" baseline="30000" dirty="0"/>
              <a:t>2</a:t>
            </a:r>
            <a:r>
              <a:rPr lang="en-US" sz="1800" b="1" dirty="0"/>
              <a:t> </a:t>
            </a:r>
            <a:r>
              <a:rPr lang="en-US" sz="1800" b="1" i="1" dirty="0"/>
              <a:t> </a:t>
            </a:r>
            <a:br>
              <a:rPr lang="en-US" sz="4800" b="1" i="1" dirty="0"/>
            </a:br>
            <a:r>
              <a:rPr lang="en-US" sz="4800" b="1" i="1" dirty="0"/>
              <a:t>		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66AF45-9662-5EC8-03A5-4360EE49F1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45924"/>
            <a:ext cx="10515600" cy="3557296"/>
          </a:xfrm>
        </p:spPr>
        <p:txBody>
          <a:bodyPr>
            <a:normAutofit/>
          </a:bodyPr>
          <a:lstStyle/>
          <a:p>
            <a:r>
              <a:rPr lang="en-US" sz="2400" dirty="0"/>
              <a:t>Head Orientation Detection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800" dirty="0"/>
              <a:t>Using </a:t>
            </a:r>
            <a:r>
              <a:rPr lang="en-US" sz="1800" b="1" dirty="0"/>
              <a:t>HAAR</a:t>
            </a:r>
            <a:r>
              <a:rPr lang="en-US" sz="1800" dirty="0"/>
              <a:t> features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800" dirty="0"/>
              <a:t>Using </a:t>
            </a:r>
            <a:r>
              <a:rPr lang="en-US" sz="1800" b="1" dirty="0"/>
              <a:t>AdaBoost </a:t>
            </a:r>
            <a:r>
              <a:rPr lang="en-US" sz="1800" dirty="0"/>
              <a:t>classifier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800" dirty="0"/>
              <a:t>Head pose variation beyond the </a:t>
            </a:r>
            <a:r>
              <a:rPr lang="en-US" sz="1800" b="1" dirty="0"/>
              <a:t>threshold value </a:t>
            </a:r>
          </a:p>
          <a:p>
            <a:r>
              <a:rPr lang="en-US" sz="2400" dirty="0"/>
              <a:t>Hand Signaling Detection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800" dirty="0"/>
              <a:t>Using</a:t>
            </a:r>
            <a:r>
              <a:rPr lang="en-US" sz="1800" b="1" dirty="0"/>
              <a:t> Convex Hull of Hand Contour</a:t>
            </a:r>
            <a:endParaRPr lang="en-US" sz="2400" dirty="0"/>
          </a:p>
          <a:p>
            <a:r>
              <a:rPr lang="en-US" sz="2400" dirty="0"/>
              <a:t>Hand Movement Detection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800" b="1" dirty="0"/>
              <a:t>Dilation</a:t>
            </a:r>
            <a:r>
              <a:rPr lang="en-US" sz="1800" dirty="0"/>
              <a:t> and </a:t>
            </a:r>
            <a:r>
              <a:rPr lang="en-US" sz="1800" b="1" dirty="0"/>
              <a:t>Erosion</a:t>
            </a:r>
          </a:p>
          <a:p>
            <a:endParaRPr lang="en-US" sz="2400" b="1" dirty="0"/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E19C754-2182-5B7D-4C27-887AA6E4BB1F}"/>
              </a:ext>
            </a:extLst>
          </p:cNvPr>
          <p:cNvSpPr txBox="1">
            <a:spLocks/>
          </p:cNvSpPr>
          <p:nvPr/>
        </p:nvSpPr>
        <p:spPr>
          <a:xfrm>
            <a:off x="587352" y="5920273"/>
            <a:ext cx="10515600" cy="12348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baseline="30000" dirty="0">
                <a:latin typeface="+mj-lt"/>
              </a:rPr>
              <a:t>2  </a:t>
            </a:r>
            <a:r>
              <a:rPr lang="en-US" sz="1200" b="0" i="0" dirty="0" err="1">
                <a:effectLst/>
                <a:latin typeface="+mj-lt"/>
              </a:rPr>
              <a:t>Senthilkumar</a:t>
            </a:r>
            <a:r>
              <a:rPr lang="en-US" sz="1200" b="0" i="0" dirty="0">
                <a:effectLst/>
                <a:latin typeface="+mj-lt"/>
              </a:rPr>
              <a:t>, T., </a:t>
            </a:r>
            <a:r>
              <a:rPr lang="en-US" sz="1200" b="0" i="0" dirty="0" err="1">
                <a:effectLst/>
                <a:latin typeface="+mj-lt"/>
              </a:rPr>
              <a:t>Narmatha</a:t>
            </a:r>
            <a:r>
              <a:rPr lang="en-US" sz="1200" b="0" i="0" dirty="0">
                <a:effectLst/>
                <a:latin typeface="+mj-lt"/>
              </a:rPr>
              <a:t>, G. (2016). Suspicious Human Activity Detection in Classroom Examination. In: </a:t>
            </a:r>
            <a:r>
              <a:rPr lang="en-US" sz="1200" b="0" i="0" dirty="0" err="1">
                <a:effectLst/>
                <a:latin typeface="+mj-lt"/>
              </a:rPr>
              <a:t>Senthilkumar</a:t>
            </a:r>
            <a:r>
              <a:rPr lang="en-US" sz="1200" b="0" i="0" dirty="0">
                <a:effectLst/>
                <a:latin typeface="+mj-lt"/>
              </a:rPr>
              <a:t>, M., Ramasamy, V., Sheen, S., </a:t>
            </a:r>
            <a:r>
              <a:rPr lang="en-US" sz="1200" b="0" i="0" dirty="0" err="1">
                <a:effectLst/>
                <a:latin typeface="+mj-lt"/>
              </a:rPr>
              <a:t>Veeramani</a:t>
            </a:r>
            <a:r>
              <a:rPr lang="en-US" sz="1200" b="0" i="0" dirty="0">
                <a:effectLst/>
                <a:latin typeface="+mj-lt"/>
              </a:rPr>
              <a:t>, C., </a:t>
            </a:r>
            <a:r>
              <a:rPr lang="en-US" sz="1200" b="0" i="0" dirty="0" err="1">
                <a:effectLst/>
                <a:latin typeface="+mj-lt"/>
              </a:rPr>
              <a:t>Bonato</a:t>
            </a:r>
            <a:r>
              <a:rPr lang="en-US" sz="1200" b="0" i="0" dirty="0">
                <a:effectLst/>
                <a:latin typeface="+mj-lt"/>
              </a:rPr>
              <a:t>, A., Batten, L. (eds) Computational Intelligence, Cyber Security and Computational Models. Advances in Intelligent Systems and Computing, vol 412. Springer, Singapore. https://doi.org/10.1007/978-981-10-0251-9_11</a:t>
            </a:r>
            <a:endParaRPr lang="en-US" sz="1800" dirty="0">
              <a:latin typeface="+mj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EF75F8-9250-151D-76D1-DCCD82462A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653" y="1551752"/>
            <a:ext cx="4701947" cy="2072820"/>
          </a:xfrm>
          <a:prstGeom prst="rect">
            <a:avLst/>
          </a:prstGeom>
          <a:ln>
            <a:solidFill>
              <a:schemeClr val="accent1"/>
            </a:solidFill>
          </a:ln>
          <a:effectLst>
            <a:softEdge rad="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6F98486-0F19-CA4A-D1B7-3FB3659913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5109" y="3838699"/>
            <a:ext cx="3779848" cy="1295512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01152360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1951</TotalTime>
  <Words>1063</Words>
  <Application>Microsoft Office PowerPoint</Application>
  <PresentationFormat>Widescreen</PresentationFormat>
  <Paragraphs>134</Paragraphs>
  <Slides>15</Slides>
  <Notes>5</Notes>
  <HiddenSlides>6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Calibri</vt:lpstr>
      <vt:lpstr>Century Gothic</vt:lpstr>
      <vt:lpstr>Wingdings</vt:lpstr>
      <vt:lpstr>Wingdings 3</vt:lpstr>
      <vt:lpstr>Ion</vt:lpstr>
      <vt:lpstr>Suspicious Face Recognition</vt:lpstr>
      <vt:lpstr>The Problem</vt:lpstr>
      <vt:lpstr>Sub Problems to be solved</vt:lpstr>
      <vt:lpstr>The Proposed System</vt:lpstr>
      <vt:lpstr>Face Detection</vt:lpstr>
      <vt:lpstr>Head Orientation Detection</vt:lpstr>
      <vt:lpstr>Lip Movement Detection</vt:lpstr>
      <vt:lpstr>Research on    Suspicious Behavior Recognition Based on Facial Features 1     </vt:lpstr>
      <vt:lpstr>Research on    Suspicious Human Activity Detection in Classroom Examination 2     </vt:lpstr>
      <vt:lpstr>Research on    Automated Invigilation System for Detection of Suspicious Activities during  Examinations 3     </vt:lpstr>
      <vt:lpstr>Research continued …..    Automated Invigilation System for Detection of Suspicious Activities during  Examinations 3     </vt:lpstr>
      <vt:lpstr>Research on    Inference-Based Statistical Analysis for Suspicious Activity Detection Using Facial Analysis 4     </vt:lpstr>
      <vt:lpstr>Research continued …    Inference-Based Statistical Analysis for Suspicious Activity Detection Using Facial Analysis 4     </vt:lpstr>
      <vt:lpstr>Demonstration of this project…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180213F@uom.lk</dc:creator>
  <cp:lastModifiedBy>Akeel Ahmed</cp:lastModifiedBy>
  <cp:revision>307</cp:revision>
  <dcterms:created xsi:type="dcterms:W3CDTF">2021-07-21T18:44:12Z</dcterms:created>
  <dcterms:modified xsi:type="dcterms:W3CDTF">2023-01-07T05:12:56Z</dcterms:modified>
</cp:coreProperties>
</file>